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2" r:id="rId4"/>
    <p:sldMasterId id="2147483755" r:id="rId5"/>
    <p:sldMasterId id="2147483771" r:id="rId6"/>
    <p:sldMasterId id="2147483781" r:id="rId7"/>
    <p:sldMasterId id="2147483786" r:id="rId8"/>
  </p:sldMasterIdLst>
  <p:notesMasterIdLst>
    <p:notesMasterId r:id="rId17"/>
  </p:notesMasterIdLst>
  <p:handoutMasterIdLst>
    <p:handoutMasterId r:id="rId18"/>
  </p:handoutMasterIdLst>
  <p:sldIdLst>
    <p:sldId id="576" r:id="rId9"/>
    <p:sldId id="577" r:id="rId10"/>
    <p:sldId id="580" r:id="rId11"/>
    <p:sldId id="586" r:id="rId12"/>
    <p:sldId id="581" r:id="rId13"/>
    <p:sldId id="582" r:id="rId14"/>
    <p:sldId id="583" r:id="rId15"/>
    <p:sldId id="584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421"/>
    <a:srgbClr val="A20000"/>
    <a:srgbClr val="820000"/>
    <a:srgbClr val="FFFFFF"/>
    <a:srgbClr val="BDA40F"/>
    <a:srgbClr val="F3F7F7"/>
    <a:srgbClr val="EAEAEA"/>
    <a:srgbClr val="003399"/>
    <a:srgbClr val="FFFF66"/>
    <a:srgbClr val="53B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12" autoAdjust="0"/>
    <p:restoredTop sz="84943" autoAdjust="0"/>
  </p:normalViewPr>
  <p:slideViewPr>
    <p:cSldViewPr>
      <p:cViewPr varScale="1">
        <p:scale>
          <a:sx n="92" d="100"/>
          <a:sy n="92" d="100"/>
        </p:scale>
        <p:origin x="819" y="48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39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34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 Leino" userId="2f2e7ab969444bea" providerId="LiveId" clId="{63DDB452-9401-452D-B89D-D052259D1EF2}"/>
    <pc:docChg chg="delSld modSld delMainMaster">
      <pc:chgData name="Rich Leino" userId="2f2e7ab969444bea" providerId="LiveId" clId="{63DDB452-9401-452D-B89D-D052259D1EF2}" dt="2021-05-29T17:30:05.791" v="4" actId="47"/>
      <pc:docMkLst>
        <pc:docMk/>
      </pc:docMkLst>
      <pc:sldChg chg="modSp mod">
        <pc:chgData name="Rich Leino" userId="2f2e7ab969444bea" providerId="LiveId" clId="{63DDB452-9401-452D-B89D-D052259D1EF2}" dt="2021-05-29T17:29:35.199" v="2" actId="20577"/>
        <pc:sldMkLst>
          <pc:docMk/>
          <pc:sldMk cId="3651154264" sldId="576"/>
        </pc:sldMkLst>
        <pc:spChg chg="mod">
          <ac:chgData name="Rich Leino" userId="2f2e7ab969444bea" providerId="LiveId" clId="{63DDB452-9401-452D-B89D-D052259D1EF2}" dt="2021-05-29T17:29:35.199" v="2" actId="20577"/>
          <ac:spMkLst>
            <pc:docMk/>
            <pc:sldMk cId="3651154264" sldId="576"/>
            <ac:spMk id="15" creationId="{00000000-0000-0000-0000-000000000000}"/>
          </ac:spMkLst>
        </pc:spChg>
      </pc:sldChg>
      <pc:sldChg chg="del">
        <pc:chgData name="Rich Leino" userId="2f2e7ab969444bea" providerId="LiveId" clId="{63DDB452-9401-452D-B89D-D052259D1EF2}" dt="2021-05-29T17:30:00.011" v="3" actId="47"/>
        <pc:sldMkLst>
          <pc:docMk/>
          <pc:sldMk cId="3971892720" sldId="578"/>
        </pc:sldMkLst>
      </pc:sldChg>
      <pc:sldChg chg="del">
        <pc:chgData name="Rich Leino" userId="2f2e7ab969444bea" providerId="LiveId" clId="{63DDB452-9401-452D-B89D-D052259D1EF2}" dt="2021-05-29T17:30:05.791" v="4" actId="47"/>
        <pc:sldMkLst>
          <pc:docMk/>
          <pc:sldMk cId="2018196243" sldId="579"/>
        </pc:sldMkLst>
      </pc:sldChg>
      <pc:sldMasterChg chg="del delSldLayout">
        <pc:chgData name="Rich Leino" userId="2f2e7ab969444bea" providerId="LiveId" clId="{63DDB452-9401-452D-B89D-D052259D1EF2}" dt="2021-05-29T17:30:00.011" v="3" actId="47"/>
        <pc:sldMasterMkLst>
          <pc:docMk/>
          <pc:sldMasterMk cId="1693655017" sldId="2147483759"/>
        </pc:sldMasterMkLst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355808704" sldId="2147483760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2914824446" sldId="2147483761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1842274052" sldId="2147483762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1414162179" sldId="2147483763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1800183138" sldId="2147483764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2735771690" sldId="2147483765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4134386062" sldId="2147483766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775716158" sldId="2147483767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851483487" sldId="2147483768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4257366280" sldId="2147483769"/>
          </pc:sldLayoutMkLst>
        </pc:sldLayoutChg>
        <pc:sldLayoutChg chg="del">
          <pc:chgData name="Rich Leino" userId="2f2e7ab969444bea" providerId="LiveId" clId="{63DDB452-9401-452D-B89D-D052259D1EF2}" dt="2021-05-29T17:30:00.011" v="3" actId="47"/>
          <pc:sldLayoutMkLst>
            <pc:docMk/>
            <pc:sldMasterMk cId="1693655017" sldId="2147483759"/>
            <pc:sldLayoutMk cId="2876035055" sldId="214748377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3" y="1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/>
          <a:lstStyle>
            <a:lvl1pPr algn="r">
              <a:defRPr sz="1200"/>
            </a:lvl1pPr>
          </a:lstStyle>
          <a:p>
            <a:fld id="{93D3E4ED-57C2-407A-B21F-DAB67137FBEF}" type="datetimeFigureOut">
              <a:rPr lang="en-US" smtClean="0"/>
              <a:t>5/29/2021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153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3" y="8830153"/>
            <a:ext cx="3037523" cy="464662"/>
          </a:xfrm>
          <a:prstGeom prst="rect">
            <a:avLst/>
          </a:prstGeom>
        </p:spPr>
        <p:txBody>
          <a:bodyPr vert="horz" lIns="90142" tIns="45071" rIns="90142" bIns="45071" rtlCol="0" anchor="b"/>
          <a:lstStyle>
            <a:lvl1pPr algn="r">
              <a:defRPr sz="1200"/>
            </a:lvl1pPr>
          </a:lstStyle>
          <a:p>
            <a:fld id="{CDA4A366-D79E-42D9-9145-8D3460D82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5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6" y="2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430"/>
            <a:ext cx="5607678" cy="41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4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6" y="8831264"/>
            <a:ext cx="3038161" cy="46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44" tIns="45973" rIns="91944" bIns="4597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CB3FA2-6F59-4A16-AB9B-B8433DA5F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560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3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B3FA2-6F59-4A16-AB9B-B8433DA5FCA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331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66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30480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339" y="3967813"/>
            <a:ext cx="6868818" cy="503607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39875-15BA-4E21-9DB1-C691A57F4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36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3962400"/>
            <a:ext cx="6856397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39875-15BA-4E21-9DB1-C691A57F4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757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3962400"/>
            <a:ext cx="6856397" cy="5029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39875-15BA-4E21-9DB1-C691A57F4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43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6200" y="3962400"/>
            <a:ext cx="6856397" cy="502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C39875-15BA-4E21-9DB1-C691A57F42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5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8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7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1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rgbClr val="FFFFFF">
                    <a:lumMod val="50000"/>
                  </a:srgb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53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7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11145"/>
            <a:ext cx="3352800" cy="48736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154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96" y="1134091"/>
            <a:ext cx="9144000" cy="381000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68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55" indent="0" algn="ctr">
              <a:buNone/>
              <a:defRPr/>
            </a:lvl2pPr>
            <a:lvl3pPr marL="910106" indent="0" algn="ctr">
              <a:buNone/>
              <a:defRPr/>
            </a:lvl3pPr>
            <a:lvl4pPr marL="1365153" indent="0" algn="ctr">
              <a:buNone/>
              <a:defRPr/>
            </a:lvl4pPr>
            <a:lvl5pPr marL="1820210" indent="0" algn="ctr">
              <a:buNone/>
              <a:defRPr/>
            </a:lvl5pPr>
            <a:lvl6pPr marL="2275264" indent="0" algn="ctr">
              <a:buNone/>
              <a:defRPr/>
            </a:lvl6pPr>
            <a:lvl7pPr marL="2730312" indent="0" algn="ctr">
              <a:buNone/>
              <a:defRPr/>
            </a:lvl7pPr>
            <a:lvl8pPr marL="3185366" indent="0" algn="ctr">
              <a:buNone/>
              <a:defRPr/>
            </a:lvl8pPr>
            <a:lvl9pPr marL="3640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6"/>
            <a:ext cx="2895600" cy="25082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5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75360"/>
            <a:ext cx="9144000" cy="427038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37719"/>
            <a:ext cx="8229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1" y="62484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7550" y="6124487"/>
            <a:ext cx="2895600" cy="2762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sz="1000" b="1" dirty="0">
                <a:solidFill>
                  <a:prstClr val="white">
                    <a:lumMod val="50000"/>
                  </a:prstClr>
                </a:solidFill>
              </a:rPr>
              <a:t>Unclassified-Public Domain</a:t>
            </a: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84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55" indent="0">
              <a:buNone/>
              <a:defRPr sz="1800"/>
            </a:lvl2pPr>
            <a:lvl3pPr marL="910106" indent="0">
              <a:buNone/>
              <a:defRPr sz="1600"/>
            </a:lvl3pPr>
            <a:lvl4pPr marL="1365153" indent="0">
              <a:buNone/>
              <a:defRPr sz="1400"/>
            </a:lvl4pPr>
            <a:lvl5pPr marL="1820210" indent="0">
              <a:buNone/>
              <a:defRPr sz="1400"/>
            </a:lvl5pPr>
            <a:lvl6pPr marL="2275264" indent="0">
              <a:buNone/>
              <a:defRPr sz="1400"/>
            </a:lvl6pPr>
            <a:lvl7pPr marL="2730312" indent="0">
              <a:buNone/>
              <a:defRPr sz="1400"/>
            </a:lvl7pPr>
            <a:lvl8pPr marL="3185366" indent="0">
              <a:buNone/>
              <a:defRPr sz="1400"/>
            </a:lvl8pPr>
            <a:lvl9pPr marL="3640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98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27038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6"/>
            <a:ext cx="2895600" cy="26034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1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9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27038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</a:defRPr>
            </a:lvl1pPr>
            <a:lvl2pPr marL="455055" indent="0">
              <a:buNone/>
              <a:defRPr sz="2000" b="1"/>
            </a:lvl2pPr>
            <a:lvl3pPr marL="910106" indent="0">
              <a:buNone/>
              <a:defRPr sz="1800" b="1"/>
            </a:lvl3pPr>
            <a:lvl4pPr marL="1365153" indent="0">
              <a:buNone/>
              <a:defRPr sz="1600" b="1"/>
            </a:lvl4pPr>
            <a:lvl5pPr marL="1820210" indent="0">
              <a:buNone/>
              <a:defRPr sz="1600" b="1"/>
            </a:lvl5pPr>
            <a:lvl6pPr marL="2275264" indent="0">
              <a:buNone/>
              <a:defRPr sz="1600" b="1"/>
            </a:lvl6pPr>
            <a:lvl7pPr marL="2730312" indent="0">
              <a:buNone/>
              <a:defRPr sz="1600" b="1"/>
            </a:lvl7pPr>
            <a:lvl8pPr marL="3185366" indent="0">
              <a:buNone/>
              <a:defRPr sz="1600" b="1"/>
            </a:lvl8pPr>
            <a:lvl9pPr marL="3640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</a:defRPr>
            </a:lvl1pPr>
            <a:lvl2pPr marL="455055" indent="0">
              <a:buNone/>
              <a:defRPr sz="2000" b="1"/>
            </a:lvl2pPr>
            <a:lvl3pPr marL="910106" indent="0">
              <a:buNone/>
              <a:defRPr sz="1800" b="1"/>
            </a:lvl3pPr>
            <a:lvl4pPr marL="1365153" indent="0">
              <a:buNone/>
              <a:defRPr sz="1600" b="1"/>
            </a:lvl4pPr>
            <a:lvl5pPr marL="1820210" indent="0">
              <a:buNone/>
              <a:defRPr sz="1600" b="1"/>
            </a:lvl5pPr>
            <a:lvl6pPr marL="2275264" indent="0">
              <a:buNone/>
              <a:defRPr sz="1600" b="1"/>
            </a:lvl6pPr>
            <a:lvl7pPr marL="2730312" indent="0">
              <a:buNone/>
              <a:defRPr sz="1600" b="1"/>
            </a:lvl7pPr>
            <a:lvl8pPr marL="3185366" indent="0">
              <a:buNone/>
              <a:defRPr sz="1600" b="1"/>
            </a:lvl8pPr>
            <a:lvl9pPr marL="364041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9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00"/>
            <a:ext cx="9144000" cy="381000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260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809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90600"/>
            <a:ext cx="3008313" cy="444500"/>
          </a:xfrm>
        </p:spPr>
        <p:txBody>
          <a:bodyPr anchor="b"/>
          <a:lstStyle>
            <a:lvl1pPr algn="l"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33"/>
            <a:ext cx="5111750" cy="5135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3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55" indent="0">
              <a:buNone/>
              <a:defRPr sz="1200"/>
            </a:lvl2pPr>
            <a:lvl3pPr marL="910106" indent="0">
              <a:buNone/>
              <a:defRPr sz="1000"/>
            </a:lvl3pPr>
            <a:lvl4pPr marL="1365153" indent="0">
              <a:buNone/>
              <a:defRPr sz="900"/>
            </a:lvl4pPr>
            <a:lvl5pPr marL="1820210" indent="0">
              <a:buNone/>
              <a:defRPr sz="900"/>
            </a:lvl5pPr>
            <a:lvl6pPr marL="2275264" indent="0">
              <a:buNone/>
              <a:defRPr sz="900"/>
            </a:lvl6pPr>
            <a:lvl7pPr marL="2730312" indent="0">
              <a:buNone/>
              <a:defRPr sz="900"/>
            </a:lvl7pPr>
            <a:lvl8pPr marL="3185366" indent="0">
              <a:buNone/>
              <a:defRPr sz="900"/>
            </a:lvl8pPr>
            <a:lvl9pPr marL="3640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12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632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5055" indent="0">
              <a:buNone/>
              <a:defRPr sz="2800"/>
            </a:lvl2pPr>
            <a:lvl3pPr marL="910106" indent="0">
              <a:buNone/>
              <a:defRPr sz="2400"/>
            </a:lvl3pPr>
            <a:lvl4pPr marL="1365153" indent="0">
              <a:buNone/>
              <a:defRPr sz="2000"/>
            </a:lvl4pPr>
            <a:lvl5pPr marL="1820210" indent="0">
              <a:buNone/>
              <a:defRPr sz="2000"/>
            </a:lvl5pPr>
            <a:lvl6pPr marL="2275264" indent="0">
              <a:buNone/>
              <a:defRPr sz="2000"/>
            </a:lvl6pPr>
            <a:lvl7pPr marL="2730312" indent="0">
              <a:buNone/>
              <a:defRPr sz="2000"/>
            </a:lvl7pPr>
            <a:lvl8pPr marL="3185366" indent="0">
              <a:buNone/>
              <a:defRPr sz="2000"/>
            </a:lvl8pPr>
            <a:lvl9pPr marL="3640418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055" indent="0">
              <a:buNone/>
              <a:defRPr sz="1200"/>
            </a:lvl2pPr>
            <a:lvl3pPr marL="910106" indent="0">
              <a:buNone/>
              <a:defRPr sz="1000"/>
            </a:lvl3pPr>
            <a:lvl4pPr marL="1365153" indent="0">
              <a:buNone/>
              <a:defRPr sz="900"/>
            </a:lvl4pPr>
            <a:lvl5pPr marL="1820210" indent="0">
              <a:buNone/>
              <a:defRPr sz="900"/>
            </a:lvl5pPr>
            <a:lvl6pPr marL="2275264" indent="0">
              <a:buNone/>
              <a:defRPr sz="900"/>
            </a:lvl6pPr>
            <a:lvl7pPr marL="2730312" indent="0">
              <a:buNone/>
              <a:defRPr sz="900"/>
            </a:lvl7pPr>
            <a:lvl8pPr marL="3185366" indent="0">
              <a:buNone/>
              <a:defRPr sz="900"/>
            </a:lvl8pPr>
            <a:lvl9pPr marL="3640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011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55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311145"/>
            <a:ext cx="3352800" cy="487362"/>
          </a:xfrm>
          <a:prstGeom prst="rect">
            <a:avLst/>
          </a:prstGeom>
        </p:spPr>
        <p:txBody>
          <a:bodyPr anchor="ctr"/>
          <a:lstStyle>
            <a:lvl1pPr>
              <a:defRPr sz="1800" b="1">
                <a:solidFill>
                  <a:schemeClr val="bg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8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7482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196" y="1134091"/>
            <a:ext cx="9144000" cy="381000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33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2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853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3775496" cy="60960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915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27038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08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9144000" cy="427038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68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00"/>
            <a:ext cx="9144000" cy="381000"/>
          </a:xfrm>
        </p:spPr>
        <p:txBody>
          <a:bodyPr/>
          <a:lstStyle>
            <a:lvl1pPr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1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9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72100" y="152400"/>
            <a:ext cx="37719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8874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444500"/>
          </a:xfrm>
        </p:spPr>
        <p:txBody>
          <a:bodyPr anchor="b"/>
          <a:lstStyle>
            <a:lvl1pPr algn="l"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2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90599"/>
            <a:ext cx="5486400" cy="3736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3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5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5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8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FOUO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FOUO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731B2-12EA-4D18-9413-FF1428FD1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19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6800" y="1587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MARINE</a:t>
            </a:r>
            <a:r>
              <a:rPr lang="en-US" sz="1800" b="0" baseline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 CORPS SYSTEMS COMMAND</a:t>
            </a:r>
            <a:endParaRPr lang="en-US" sz="1800" b="0">
              <a:solidFill>
                <a:schemeClr val="accent6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73150" y="390196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A20000"/>
                </a:solidFill>
                <a:latin typeface="Bell MT" panose="02020503060305020303" pitchFamily="18" charset="0"/>
              </a:rPr>
              <a:t>Equipping</a:t>
            </a:r>
            <a:r>
              <a:rPr lang="en-US" sz="1400" b="1" baseline="0">
                <a:solidFill>
                  <a:srgbClr val="A20000"/>
                </a:solidFill>
                <a:latin typeface="Bell MT" panose="02020503060305020303" pitchFamily="18" charset="0"/>
              </a:rPr>
              <a:t> our MARINES</a:t>
            </a:r>
            <a:endParaRPr lang="en-US" sz="1400" b="1">
              <a:solidFill>
                <a:srgbClr val="A20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2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800" b="1">
          <a:solidFill>
            <a:schemeClr val="bg1"/>
          </a:solidFill>
          <a:latin typeface="+mn-lt"/>
        </a:defRPr>
      </a:lvl2pPr>
      <a:lvl3pPr marL="9144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400" b="1">
          <a:solidFill>
            <a:schemeClr val="bg1"/>
          </a:solidFill>
          <a:latin typeface="+mn-lt"/>
        </a:defRPr>
      </a:lvl3pPr>
      <a:lvl4pPr marL="13716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000" b="1">
          <a:solidFill>
            <a:schemeClr val="bg1"/>
          </a:solidFill>
          <a:latin typeface="+mn-lt"/>
        </a:defRPr>
      </a:lvl4pPr>
      <a:lvl5pPr marL="18288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990600"/>
            <a:ext cx="907139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1" tIns="45519" rIns="91011" bIns="455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CUI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33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11" tIns="45519" rIns="91011" bIns="45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1" y="6245226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1" tIns="45519" rIns="91011" bIns="455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defTabSz="910106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6"/>
            <a:ext cx="2895600" cy="28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1" tIns="45519" rIns="91011" bIns="455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defTabSz="910106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975897" y="6399003"/>
            <a:ext cx="2133600" cy="476250"/>
          </a:xfrm>
          <a:prstGeom prst="rect">
            <a:avLst/>
          </a:prstGeom>
          <a:ln/>
        </p:spPr>
        <p:txBody>
          <a:bodyPr lIns="91011" tIns="45519" rIns="91011" bIns="45519"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defTabSz="910106">
              <a:defRPr/>
            </a:pPr>
            <a:fld id="{496ABD87-EB33-4E68-89E3-D4283837DDC6}" type="slidenum">
              <a:rPr lang="en-US" sz="1200" smtClean="0">
                <a:solidFill>
                  <a:prstClr val="white">
                    <a:lumMod val="50000"/>
                  </a:prstClr>
                </a:solidFill>
              </a:rPr>
              <a:pPr algn="r" defTabSz="910106">
                <a:defRPr/>
              </a:pPr>
              <a:t>‹#›</a:t>
            </a:fld>
            <a:endParaRPr lang="en-US" sz="12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4" y="27857"/>
            <a:ext cx="9144000" cy="941832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1060336" y="168608"/>
            <a:ext cx="4648200" cy="569209"/>
            <a:chOff x="1073150" y="128764"/>
            <a:chExt cx="4648200" cy="569209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1073150" y="128764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dirty="0">
                  <a:solidFill>
                    <a:srgbClr val="161645"/>
                  </a:solidFill>
                  <a:latin typeface="Franklin Gothic Heavy" panose="020B0903020102020204" pitchFamily="34" charset="0"/>
                </a:rPr>
                <a:t>MARINE</a:t>
              </a:r>
              <a:r>
                <a:rPr lang="en-US" sz="1800" b="0" baseline="0" dirty="0">
                  <a:solidFill>
                    <a:srgbClr val="161645"/>
                  </a:solidFill>
                  <a:latin typeface="Franklin Gothic Heavy" panose="020B0903020102020204" pitchFamily="34" charset="0"/>
                </a:rPr>
                <a:t> CORPS SYSTEMS COMMAND</a:t>
              </a:r>
              <a:endParaRPr lang="en-US" sz="1800" b="0" dirty="0">
                <a:solidFill>
                  <a:srgbClr val="161645"/>
                </a:solidFill>
                <a:latin typeface="Franklin Gothic Heavy" panose="020B0903020102020204" pitchFamily="34" charset="0"/>
              </a:endParaRP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073150" y="390196"/>
              <a:ext cx="3943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A20000"/>
                  </a:solidFill>
                  <a:latin typeface="Bell MT" panose="02020503060305020303" pitchFamily="18" charset="0"/>
                </a:rPr>
                <a:t>Equipping</a:t>
              </a:r>
              <a:r>
                <a:rPr lang="en-US" sz="1400" b="1" baseline="0" dirty="0">
                  <a:solidFill>
                    <a:srgbClr val="A20000"/>
                  </a:solidFill>
                  <a:latin typeface="Bell MT" panose="02020503060305020303" pitchFamily="18" charset="0"/>
                </a:rPr>
                <a:t> our MARINES</a:t>
              </a:r>
              <a:endParaRPr lang="en-US" sz="1400" b="1" dirty="0">
                <a:solidFill>
                  <a:srgbClr val="A20000"/>
                </a:solidFill>
                <a:latin typeface="Bell MT" panose="020205030603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751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2060"/>
          </a:solidFill>
          <a:latin typeface="Trebuchet MS" panose="020B0603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50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01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515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02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288" indent="-34128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39464" indent="-284409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Trebuchet MS" panose="020B0603020202020204" pitchFamily="34" charset="0"/>
        </a:defRPr>
      </a:lvl2pPr>
      <a:lvl3pPr marL="1137630" indent="-227517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Trebuchet MS" panose="020B0603020202020204" pitchFamily="34" charset="0"/>
        </a:defRPr>
      </a:lvl3pPr>
      <a:lvl4pPr marL="1592684" indent="-227517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Trebuchet MS" panose="020B0603020202020204" pitchFamily="34" charset="0"/>
        </a:defRPr>
      </a:lvl4pPr>
      <a:lvl5pPr marL="2047738" indent="-227517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Trebuchet MS" panose="020B0603020202020204" pitchFamily="34" charset="0"/>
        </a:defRPr>
      </a:lvl5pPr>
      <a:lvl6pPr marL="2502789" indent="-227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57842" indent="-227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12892" indent="-227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67944" indent="-22751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55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06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53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210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64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312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366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418" algn="l" defTabSz="9101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11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066800" y="1587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MARINE</a:t>
            </a:r>
            <a:r>
              <a:rPr lang="en-US" sz="1800" b="0" baseline="0">
                <a:solidFill>
                  <a:schemeClr val="accent6">
                    <a:lumMod val="50000"/>
                  </a:schemeClr>
                </a:solidFill>
                <a:latin typeface="Franklin Gothic Heavy" panose="020B0903020102020204" pitchFamily="34" charset="0"/>
              </a:rPr>
              <a:t> CORPS SYSTEMS COMMAND</a:t>
            </a:r>
            <a:endParaRPr lang="en-US" sz="1800" b="0">
              <a:solidFill>
                <a:schemeClr val="accent6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073150" y="390196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rgbClr val="A20000"/>
                </a:solidFill>
                <a:latin typeface="Bell MT" panose="02020503060305020303" pitchFamily="18" charset="0"/>
              </a:rPr>
              <a:t>Equipping</a:t>
            </a:r>
            <a:r>
              <a:rPr lang="en-US" sz="1400" b="1" baseline="0">
                <a:solidFill>
                  <a:srgbClr val="A20000"/>
                </a:solidFill>
                <a:latin typeface="Bell MT" panose="02020503060305020303" pitchFamily="18" charset="0"/>
              </a:rPr>
              <a:t> our MARINES</a:t>
            </a:r>
            <a:endParaRPr lang="en-US" sz="1400" b="1">
              <a:solidFill>
                <a:srgbClr val="A20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2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800" b="1">
          <a:solidFill>
            <a:schemeClr val="bg1"/>
          </a:solidFill>
          <a:latin typeface="+mn-lt"/>
        </a:defRPr>
      </a:lvl2pPr>
      <a:lvl3pPr marL="9144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400" b="1">
          <a:solidFill>
            <a:schemeClr val="bg1"/>
          </a:solidFill>
          <a:latin typeface="+mn-lt"/>
        </a:defRPr>
      </a:lvl3pPr>
      <a:lvl4pPr marL="13716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000" b="1">
          <a:solidFill>
            <a:schemeClr val="bg1"/>
          </a:solidFill>
          <a:latin typeface="+mn-lt"/>
        </a:defRPr>
      </a:lvl4pPr>
      <a:lvl5pPr marL="1828800" indent="0" algn="ctr" rtl="0" eaLnBrk="0" fontAlgn="base" hangingPunct="0">
        <a:spcBef>
          <a:spcPct val="20000"/>
        </a:spcBef>
        <a:spcAft>
          <a:spcPct val="0"/>
        </a:spcAft>
        <a:buFontTx/>
        <a:buNone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990600"/>
            <a:ext cx="9071396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CUI</a:t>
            </a:r>
            <a:endParaRPr lang="en-US" dirty="0"/>
          </a:p>
        </p:txBody>
      </p: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975896" y="6399003"/>
            <a:ext cx="2133600" cy="476250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96ABD87-EB33-4E68-89E3-D4283837DDC6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40191"/>
            <a:ext cx="76200" cy="58869"/>
          </a:xfrm>
          <a:prstGeom prst="rect">
            <a:avLst/>
          </a:prstGeom>
          <a:solidFill>
            <a:schemeClr val="bg1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066800" y="15875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D2D8A">
                    <a:lumMod val="50000"/>
                  </a:srgbClr>
                </a:solidFill>
                <a:latin typeface="Franklin Gothic Heavy" panose="020B0903020102020204" pitchFamily="34" charset="0"/>
              </a:rPr>
              <a:t>MARINE CORPS SYSTEMS COMMAND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73150" y="390196"/>
            <a:ext cx="3943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A20000"/>
                </a:solidFill>
                <a:latin typeface="Bell MT" panose="02020503060305020303" pitchFamily="18" charset="0"/>
              </a:rPr>
              <a:t>Equipping our MARINES</a:t>
            </a:r>
          </a:p>
        </p:txBody>
      </p:sp>
    </p:spTree>
    <p:extLst>
      <p:ext uri="{BB962C8B-B14F-4D97-AF65-F5344CB8AC3E}">
        <p14:creationId xmlns:p14="http://schemas.microsoft.com/office/powerpoint/2010/main" val="164071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5.wdp"/><Relationship Id="rId18" Type="http://schemas.openxmlformats.org/officeDocument/2006/relationships/image" Target="../media/image15.png"/><Relationship Id="rId26" Type="http://schemas.openxmlformats.org/officeDocument/2006/relationships/image" Target="../media/image20.png"/><Relationship Id="rId39" Type="http://schemas.microsoft.com/office/2007/relationships/hdphoto" Target="../media/hdphoto13.wdp"/><Relationship Id="rId21" Type="http://schemas.openxmlformats.org/officeDocument/2006/relationships/image" Target="../media/image17.png"/><Relationship Id="rId34" Type="http://schemas.openxmlformats.org/officeDocument/2006/relationships/image" Target="../media/image25.png"/><Relationship Id="rId42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6" Type="http://schemas.openxmlformats.org/officeDocument/2006/relationships/image" Target="../media/image13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41" Type="http://schemas.microsoft.com/office/2007/relationships/hdphoto" Target="../media/hdphoto14.wdp"/><Relationship Id="rId1" Type="http://schemas.openxmlformats.org/officeDocument/2006/relationships/slideLayout" Target="../slideLayouts/slideLayout15.xml"/><Relationship Id="rId6" Type="http://schemas.microsoft.com/office/2007/relationships/hdphoto" Target="../media/hdphoto3.wdp"/><Relationship Id="rId11" Type="http://schemas.microsoft.com/office/2007/relationships/hdphoto" Target="../media/hdphoto4.wdp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image" Target="../media/image28.png"/><Relationship Id="rId40" Type="http://schemas.openxmlformats.org/officeDocument/2006/relationships/image" Target="../media/image30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23" Type="http://schemas.openxmlformats.org/officeDocument/2006/relationships/image" Target="../media/image18.emf"/><Relationship Id="rId28" Type="http://schemas.openxmlformats.org/officeDocument/2006/relationships/image" Target="../media/image21.png"/><Relationship Id="rId36" Type="http://schemas.openxmlformats.org/officeDocument/2006/relationships/image" Target="../media/image27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microsoft.com/office/2007/relationships/hdphoto" Target="../media/hdphoto12.wdp"/><Relationship Id="rId4" Type="http://schemas.microsoft.com/office/2007/relationships/hdphoto" Target="../media/hdphoto2.wdp"/><Relationship Id="rId9" Type="http://schemas.openxmlformats.org/officeDocument/2006/relationships/image" Target="../media/image9.jpeg"/><Relationship Id="rId14" Type="http://schemas.openxmlformats.org/officeDocument/2006/relationships/image" Target="../media/image12.png"/><Relationship Id="rId22" Type="http://schemas.microsoft.com/office/2007/relationships/hdphoto" Target="../media/hdphoto8.wdp"/><Relationship Id="rId27" Type="http://schemas.microsoft.com/office/2007/relationships/hdphoto" Target="../media/hdphoto10.wdp"/><Relationship Id="rId30" Type="http://schemas.openxmlformats.org/officeDocument/2006/relationships/image" Target="../media/image22.png"/><Relationship Id="rId35" Type="http://schemas.openxmlformats.org/officeDocument/2006/relationships/image" Target="../media/image26.jpeg"/><Relationship Id="rId43" Type="http://schemas.openxmlformats.org/officeDocument/2006/relationships/image" Target="../media/image31.png"/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microsoft.com/office/2007/relationships/hdphoto" Target="../media/hdphoto9.wdp"/><Relationship Id="rId33" Type="http://schemas.openxmlformats.org/officeDocument/2006/relationships/image" Target="../media/image24.png"/><Relationship Id="rId38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26" Type="http://schemas.microsoft.com/office/2007/relationships/hdphoto" Target="../media/hdphoto19.wdp"/><Relationship Id="rId3" Type="http://schemas.openxmlformats.org/officeDocument/2006/relationships/image" Target="../media/image2.png"/><Relationship Id="rId21" Type="http://schemas.openxmlformats.org/officeDocument/2006/relationships/image" Target="../media/image52.png"/><Relationship Id="rId7" Type="http://schemas.openxmlformats.org/officeDocument/2006/relationships/image" Target="../media/image42.png"/><Relationship Id="rId12" Type="http://schemas.openxmlformats.org/officeDocument/2006/relationships/image" Target="../media/image45.jpeg"/><Relationship Id="rId17" Type="http://schemas.openxmlformats.org/officeDocument/2006/relationships/image" Target="../media/image49.jpeg"/><Relationship Id="rId25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11" Type="http://schemas.microsoft.com/office/2007/relationships/hdphoto" Target="../media/hdphoto16.wdp"/><Relationship Id="rId24" Type="http://schemas.openxmlformats.org/officeDocument/2006/relationships/image" Target="../media/image55.png"/><Relationship Id="rId5" Type="http://schemas.openxmlformats.org/officeDocument/2006/relationships/image" Target="../media/image40.png"/><Relationship Id="rId15" Type="http://schemas.microsoft.com/office/2007/relationships/hdphoto" Target="../media/hdphoto17.wdp"/><Relationship Id="rId23" Type="http://schemas.openxmlformats.org/officeDocument/2006/relationships/image" Target="../media/image54.png"/><Relationship Id="rId10" Type="http://schemas.openxmlformats.org/officeDocument/2006/relationships/image" Target="../media/image44.png"/><Relationship Id="rId19" Type="http://schemas.microsoft.com/office/2007/relationships/hdphoto" Target="../media/hdphoto18.wdp"/><Relationship Id="rId4" Type="http://schemas.openxmlformats.org/officeDocument/2006/relationships/image" Target="../media/image7.jpeg"/><Relationship Id="rId9" Type="http://schemas.openxmlformats.org/officeDocument/2006/relationships/image" Target="../media/image43.png"/><Relationship Id="rId14" Type="http://schemas.openxmlformats.org/officeDocument/2006/relationships/image" Target="../media/image47.png"/><Relationship Id="rId22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emf"/><Relationship Id="rId9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4.png"/><Relationship Id="rId5" Type="http://schemas.microsoft.com/office/2007/relationships/hdphoto" Target="../media/hdphoto20.wdp"/><Relationship Id="rId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1" y="1735429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01421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Command Element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01421"/>
                </a:solidFill>
                <a:effectLst/>
                <a:uLnTx/>
                <a:uFillTx/>
                <a:latin typeface="Franklin Gothic Heavy" panose="020B0903020102020204" pitchFamily="34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A01421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Systems Overview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Col Rob Bailey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Portfolio Manager CES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8021" y="5270132"/>
            <a:ext cx="9144000" cy="1633476"/>
          </a:xfrm>
          <a:prstGeom prst="rect">
            <a:avLst/>
          </a:prstGeom>
          <a:solidFill>
            <a:srgbClr val="0B102B"/>
          </a:soli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1" y="5270132"/>
            <a:ext cx="2760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00"/>
                </a:solidFill>
                <a:latin typeface="Franklin Gothic Heavy" panose="020B0903020102020204" pitchFamily="34" charset="0"/>
              </a:rPr>
              <a:t>AFCEA IT Day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May 27, 2021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23301"/>
            <a:ext cx="9144000" cy="941832"/>
            <a:chOff x="-16731" y="-1139394"/>
            <a:chExt cx="9144000" cy="941832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731" y="-1139394"/>
              <a:ext cx="9144000" cy="94183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 userDrawn="1"/>
          </p:nvSpPr>
          <p:spPr>
            <a:xfrm>
              <a:off x="987774" y="-967143"/>
              <a:ext cx="464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D2D8A">
                      <a:lumMod val="50000"/>
                    </a:srgbClr>
                  </a:solidFill>
                  <a:effectLst/>
                  <a:uLnTx/>
                  <a:uFillTx/>
                  <a:latin typeface="Franklin Gothic Heavy" panose="020B0903020102020204" pitchFamily="34" charset="0"/>
                </a:rPr>
                <a:t>MARINE CORPS SYSTEMS COMMAND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987774" y="-705464"/>
              <a:ext cx="3943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i="0" u="none" strike="noStrike" kern="1200" cap="none" spc="0" normalizeH="0" baseline="0" noProof="0" dirty="0">
                  <a:ln>
                    <a:noFill/>
                  </a:ln>
                  <a:solidFill>
                    <a:srgbClr val="A20000"/>
                  </a:solidFill>
                  <a:effectLst/>
                  <a:uLnTx/>
                  <a:uFillTx/>
                  <a:latin typeface="Bell MT" panose="02020503060305020303" pitchFamily="18" charset="0"/>
                </a:rPr>
                <a:t>Equipping our MARINES</a:t>
              </a: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1" b="100000" l="0" r="996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4299711"/>
            <a:ext cx="2431667" cy="2409825"/>
          </a:xfrm>
          <a:prstGeom prst="rect">
            <a:avLst/>
          </a:prstGeom>
        </p:spPr>
      </p:pic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493919" y="-58944"/>
            <a:ext cx="2156161" cy="211719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CUI 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3616396" y="6532396"/>
            <a:ext cx="2156161" cy="211719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9643" y="5888389"/>
            <a:ext cx="3124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Controlled by: </a:t>
            </a:r>
            <a:r>
              <a:rPr lang="en-US" sz="11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MARCORSYSCOM</a:t>
            </a:r>
            <a:endParaRPr lang="en-US" sz="11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Controlled by: PfM CES</a:t>
            </a:r>
          </a:p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CUI Category: Defense</a:t>
            </a:r>
          </a:p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Distribution/Dissemination controls: </a:t>
            </a:r>
            <a:r>
              <a:rPr lang="en-US" sz="11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FEDCON</a:t>
            </a:r>
            <a:endParaRPr lang="en-US" sz="11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POC: (703) 432-9850</a:t>
            </a:r>
          </a:p>
        </p:txBody>
      </p:sp>
    </p:spTree>
    <p:extLst>
      <p:ext uri="{BB962C8B-B14F-4D97-AF65-F5344CB8AC3E}">
        <p14:creationId xmlns:p14="http://schemas.microsoft.com/office/powerpoint/2010/main" val="365115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880" y="841554"/>
            <a:ext cx="805626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charset="0"/>
                <a:ea typeface="+mn-ea"/>
                <a:cs typeface="+mn-cs"/>
              </a:rPr>
              <a:t>Command Element Systems Portfolio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73225"/>
            <a:ext cx="9181150" cy="584775"/>
          </a:xfrm>
          <a:prstGeom prst="rect">
            <a:avLst/>
          </a:prstGeom>
          <a:solidFill>
            <a:srgbClr val="0B102B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Mission: Provide and Sustain Command &amp; Control,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Communications, and Intelligence Capabilities to the MAGTF 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-38214" y="1453651"/>
            <a:ext cx="4342556" cy="4266127"/>
          </a:xfrm>
          <a:prstGeom prst="triangle">
            <a:avLst>
              <a:gd name="adj" fmla="val 49889"/>
            </a:avLst>
          </a:prstGeom>
          <a:gradFill>
            <a:gsLst>
              <a:gs pos="46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1"/>
          </a:gra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16200000">
            <a:off x="4649052" y="1427381"/>
            <a:ext cx="4567539" cy="4447428"/>
          </a:xfrm>
          <a:prstGeom prst="triangle">
            <a:avLst>
              <a:gd name="adj" fmla="val 49889"/>
            </a:avLst>
          </a:prstGeom>
          <a:gradFill>
            <a:gsLst>
              <a:gs pos="46000">
                <a:schemeClr val="bg1">
                  <a:lumMod val="85000"/>
                </a:schemeClr>
              </a:gs>
              <a:gs pos="16000">
                <a:schemeClr val="bg1"/>
              </a:gs>
            </a:gsLst>
            <a:lin ang="5400000" scaled="1"/>
          </a:gradFill>
          <a:ln w="254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59523" y="1449496"/>
            <a:ext cx="3042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2060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Intelligence Systems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2060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56" y="1785504"/>
            <a:ext cx="3477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Electronic Warfare Systems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Distributed Common Ground / Surface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System – Marine Corps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Terrestrial and Human Intelligence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Signals Intelligence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Identity Operations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132" y="1439473"/>
            <a:ext cx="1116342" cy="11163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46392" y="1457107"/>
            <a:ext cx="3495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2060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Command and Control Systems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2060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61091" y="1811375"/>
            <a:ext cx="3806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Tactical Software Applications &amp; Services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Extensible MAGTF Command and Control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Information Related Capabilities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Tactical Hardware &amp; Infrastructure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7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488" y="1411177"/>
            <a:ext cx="1204138" cy="11790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56246" y="4462990"/>
            <a:ext cx="286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2060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Wargaming Capability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2060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1818" y="4812231"/>
            <a:ext cx="22750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Marine Corps Wargaming and Analysis Center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2" b="996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4888" y="4077438"/>
            <a:ext cx="1207141" cy="120714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-135872" y="4417953"/>
            <a:ext cx="2867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C2060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Communications Systems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2060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355" y="4681009"/>
            <a:ext cx="3013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Expeditionary Communications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Ground Radios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Satellite Communications</a:t>
            </a:r>
          </a:p>
          <a:p>
            <a:pPr marL="57150" marR="0" lvl="0" indent="-571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Terrestrial High Capacity Communications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868003" y="2685441"/>
            <a:ext cx="1166787" cy="873712"/>
            <a:chOff x="2250445" y="5963434"/>
            <a:chExt cx="1166787" cy="873712"/>
          </a:xfrm>
        </p:grpSpPr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2420153" y="6651227"/>
              <a:ext cx="824995" cy="185919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NOTM-A Inc2 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50445" y="5963434"/>
              <a:ext cx="1166787" cy="723196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655367" y="3239080"/>
            <a:ext cx="1075756" cy="644861"/>
            <a:chOff x="8269848" y="2529992"/>
            <a:chExt cx="1075756" cy="644861"/>
          </a:xfrm>
        </p:grpSpPr>
        <p:sp>
          <p:nvSpPr>
            <p:cNvPr id="29" name="Subtitle 2"/>
            <p:cNvSpPr txBox="1">
              <a:spLocks/>
            </p:cNvSpPr>
            <p:nvPr/>
          </p:nvSpPr>
          <p:spPr>
            <a:xfrm>
              <a:off x="8490629" y="2942007"/>
              <a:ext cx="854975" cy="232846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MCH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endPara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848" y="2529992"/>
              <a:ext cx="860031" cy="479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6512003" y="2673060"/>
            <a:ext cx="1329722" cy="944884"/>
            <a:chOff x="1717392" y="2208222"/>
            <a:chExt cx="1329722" cy="944884"/>
          </a:xfrm>
        </p:grpSpPr>
        <p:pic>
          <p:nvPicPr>
            <p:cNvPr id="32" name="Picture 3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499" y="2223524"/>
              <a:ext cx="994615" cy="74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1" descr="Dell Precision M4800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26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1190" y="2434258"/>
              <a:ext cx="299643" cy="239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8" descr="canon_c100_mark_ii_with_lens.jpg"/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392" y="2208222"/>
              <a:ext cx="298735" cy="234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9" descr="ica1dx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4080" y="2695231"/>
              <a:ext cx="265357" cy="265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Subtitle 2"/>
            <p:cNvSpPr txBox="1">
              <a:spLocks/>
            </p:cNvSpPr>
            <p:nvPr/>
          </p:nvSpPr>
          <p:spPr>
            <a:xfrm>
              <a:off x="2122879" y="2928785"/>
              <a:ext cx="695472" cy="22432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CCS FoS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57074" y="3567476"/>
            <a:ext cx="1093807" cy="752889"/>
            <a:chOff x="6898172" y="5899098"/>
            <a:chExt cx="1093807" cy="752889"/>
          </a:xfrm>
        </p:grpSpPr>
        <p:pic>
          <p:nvPicPr>
            <p:cNvPr id="38" name="Picture 37" descr="C:\Users\mike.maclane\Desktop\Architectures\TSOA-CC2SWP_OV-1_ISP_FOUO_DRAFT_V.010_20140512.pn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172" y="5899098"/>
              <a:ext cx="1093807" cy="630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Subtitle 2"/>
            <p:cNvSpPr txBox="1">
              <a:spLocks/>
            </p:cNvSpPr>
            <p:nvPr/>
          </p:nvSpPr>
          <p:spPr>
            <a:xfrm>
              <a:off x="7230892" y="6491387"/>
              <a:ext cx="497972" cy="160600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TSOA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13448" y="5452671"/>
            <a:ext cx="1041977" cy="906916"/>
            <a:chOff x="7971250" y="4305992"/>
            <a:chExt cx="975222" cy="73961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71250" y="4305992"/>
              <a:ext cx="975222" cy="547901"/>
            </a:xfrm>
            <a:prstGeom prst="rect">
              <a:avLst/>
            </a:prstGeom>
          </p:spPr>
        </p:pic>
        <p:sp>
          <p:nvSpPr>
            <p:cNvPr id="42" name="Subtitle 2"/>
            <p:cNvSpPr txBox="1">
              <a:spLocks/>
            </p:cNvSpPr>
            <p:nvPr/>
          </p:nvSpPr>
          <p:spPr>
            <a:xfrm>
              <a:off x="8306475" y="4824774"/>
              <a:ext cx="433475" cy="220836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NGT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01634" y="5449682"/>
            <a:ext cx="1047220" cy="839645"/>
            <a:chOff x="8071815" y="3383849"/>
            <a:chExt cx="907904" cy="68696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71815" y="3383849"/>
              <a:ext cx="907904" cy="549622"/>
            </a:xfrm>
            <a:prstGeom prst="rect">
              <a:avLst/>
            </a:prstGeom>
          </p:spPr>
        </p:pic>
        <p:sp>
          <p:nvSpPr>
            <p:cNvPr id="53" name="Subtitle 2"/>
            <p:cNvSpPr txBox="1">
              <a:spLocks/>
            </p:cNvSpPr>
            <p:nvPr/>
          </p:nvSpPr>
          <p:spPr>
            <a:xfrm>
              <a:off x="8240347" y="3894160"/>
              <a:ext cx="573010" cy="176658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TEAMS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127220" y="4857941"/>
            <a:ext cx="1099891" cy="1257692"/>
            <a:chOff x="1106359" y="4853434"/>
            <a:chExt cx="1099891" cy="1257692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422" l="125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06359" y="4853434"/>
              <a:ext cx="1099891" cy="125372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1290412" y="5895682"/>
              <a:ext cx="7940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MGUE </a:t>
              </a:r>
              <a:r>
                <a:rPr kumimoji="0" lang="en-US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Inc</a:t>
              </a: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044156" y="5718551"/>
            <a:ext cx="636506" cy="532062"/>
            <a:chOff x="5774545" y="5049211"/>
            <a:chExt cx="587877" cy="458277"/>
          </a:xfrm>
        </p:grpSpPr>
        <p:sp>
          <p:nvSpPr>
            <p:cNvPr id="57" name="Subtitle 2"/>
            <p:cNvSpPr txBox="1">
              <a:spLocks/>
            </p:cNvSpPr>
            <p:nvPr/>
          </p:nvSpPr>
          <p:spPr>
            <a:xfrm>
              <a:off x="5805746" y="5335706"/>
              <a:ext cx="475517" cy="171782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HFR</a:t>
              </a:r>
            </a:p>
          </p:txBody>
        </p:sp>
        <p:pic>
          <p:nvPicPr>
            <p:cNvPr id="58" name="Picture 1"/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1031" b="100000" l="329" r="100000">
                          <a14:foregroundMark x1="16118" y1="63402" x2="16118" y2="63402"/>
                          <a14:foregroundMark x1="16447" y1="52062" x2="16447" y2="52062"/>
                          <a14:foregroundMark x1="20724" y1="49485" x2="20724" y2="49485"/>
                          <a14:foregroundMark x1="20724" y1="47423" x2="20724" y2="47423"/>
                          <a14:foregroundMark x1="8224" y1="47938" x2="8224" y2="479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545" y="5049211"/>
              <a:ext cx="587877" cy="36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3424332" y="4701345"/>
            <a:ext cx="1421084" cy="1279240"/>
            <a:chOff x="4424099" y="5837981"/>
            <a:chExt cx="1435916" cy="1279101"/>
          </a:xfrm>
        </p:grpSpPr>
        <p:grpSp>
          <p:nvGrpSpPr>
            <p:cNvPr id="60" name="Group 59"/>
            <p:cNvGrpSpPr/>
            <p:nvPr/>
          </p:nvGrpSpPr>
          <p:grpSpPr>
            <a:xfrm>
              <a:off x="4623289" y="5837981"/>
              <a:ext cx="1236726" cy="1115922"/>
              <a:chOff x="4455918" y="5714967"/>
              <a:chExt cx="1236726" cy="1115922"/>
            </a:xfrm>
          </p:grpSpPr>
          <p:pic>
            <p:nvPicPr>
              <p:cNvPr id="64" name="Picture 63"/>
              <p:cNvPicPr/>
              <p:nvPr/>
            </p:nvPicPr>
            <p:blipFill>
              <a:blip r:embed="rId2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0452" y="6417059"/>
                <a:ext cx="438473" cy="4138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65" name="Subtitle 2"/>
              <p:cNvSpPr txBox="1">
                <a:spLocks/>
              </p:cNvSpPr>
              <p:nvPr/>
            </p:nvSpPr>
            <p:spPr>
              <a:xfrm>
                <a:off x="4455918" y="5714967"/>
                <a:ext cx="1236726" cy="211044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txBody>
              <a:bodyPr>
                <a:no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VSAT FoS</a:t>
                </a:r>
              </a:p>
            </p:txBody>
          </p:sp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4" cstate="screen">
                <a:extLst>
                  <a:ext uri="{BEBA8EAE-BF5A-486C-A8C5-ECC9F3942E4B}">
                    <a14:imgProps xmlns:a14="http://schemas.microsoft.com/office/drawing/2010/main">
                      <a14:imgLayer r:embed="rId25">
                        <a14:imgEffect>
                          <a14:backgroundRemoval t="0" b="100000" l="1282" r="100000">
                            <a14:foregroundMark x1="19231" y1="31507" x2="19231" y2="31507"/>
                            <a14:foregroundMark x1="11538" y1="34247" x2="11538" y2="34247"/>
                            <a14:foregroundMark x1="7692" y1="42466" x2="7692" y2="42466"/>
                            <a14:foregroundMark x1="26923" y1="57534" x2="26923" y2="57534"/>
                            <a14:foregroundMark x1="29487" y1="53425" x2="29487" y2="53425"/>
                            <a14:foregroundMark x1="21795" y1="56164" x2="21795" y2="5616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845030" y="6007863"/>
                <a:ext cx="243960" cy="232773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/>
              <p:nvPr/>
            </p:nvPicPr>
            <p:blipFill rotWithShape="1">
              <a:blip r:embed="rId26" cstate="screen">
                <a:extLst>
                  <a:ext uri="{BEBA8EAE-BF5A-486C-A8C5-ECC9F3942E4B}">
                    <a14:imgProps xmlns:a14="http://schemas.microsoft.com/office/drawing/2010/main">
                      <a14:imgLayer r:embed="rId27">
                        <a14:imgEffect>
                          <a14:backgroundRemoval t="0" b="100000" l="0" r="87075">
                            <a14:backgroundMark x1="8844" y1="33824" x2="8844" y2="33824"/>
                            <a14:backgroundMark x1="8844" y1="26471" x2="8844" y2="26471"/>
                            <a14:backgroundMark x1="8844" y1="26471" x2="8844" y2="26471"/>
                            <a14:backgroundMark x1="14286" y1="30882" x2="14286" y2="30882"/>
                            <a14:backgroundMark x1="15646" y1="30882" x2="15646" y2="30882"/>
                            <a14:backgroundMark x1="15646" y1="30882" x2="15646" y2="30882"/>
                            <a14:backgroundMark x1="15646" y1="30882" x2="15646" y2="30882"/>
                            <a14:backgroundMark x1="13605" y1="11765" x2="13605" y2="11765"/>
                            <a14:backgroundMark x1="76871" y1="63235" x2="76871" y2="63235"/>
                            <a14:backgroundMark x1="76871" y1="63235" x2="76871" y2="63235"/>
                            <a14:backgroundMark x1="76871" y1="63235" x2="76871" y2="63235"/>
                            <a14:backgroundMark x1="76871" y1="63235" x2="76871" y2="63235"/>
                            <a14:backgroundMark x1="76871" y1="63235" x2="76871" y2="63235"/>
                            <a14:backgroundMark x1="81633" y1="76471" x2="81633" y2="76471"/>
                            <a14:backgroundMark x1="81633" y1="76471" x2="81633" y2="76471"/>
                            <a14:backgroundMark x1="81633" y1="76471" x2="81633" y2="76471"/>
                            <a14:backgroundMark x1="79592" y1="82353" x2="79592" y2="82353"/>
                            <a14:backgroundMark x1="76871" y1="88235" x2="76871" y2="88235"/>
                            <a14:backgroundMark x1="76871" y1="88235" x2="76871" y2="88235"/>
                            <a14:backgroundMark x1="76871" y1="88235" x2="76871" y2="88235"/>
                            <a14:backgroundMark x1="76190" y1="63235" x2="76190" y2="63235"/>
                            <a14:backgroundMark x1="76190" y1="63235" x2="76190" y2="63235"/>
                            <a14:backgroundMark x1="78231" y1="63235" x2="78231" y2="63235"/>
                            <a14:backgroundMark x1="83673" y1="63235" x2="83673" y2="63235"/>
                            <a14:backgroundMark x1="83673" y1="63235" x2="83673" y2="63235"/>
                            <a14:backgroundMark x1="8844" y1="91176" x2="8844" y2="91176"/>
                            <a14:backgroundMark x1="8844" y1="91176" x2="8844" y2="91176"/>
                            <a14:backgroundMark x1="8844" y1="91176" x2="8844" y2="91176"/>
                            <a14:backgroundMark x1="10884" y1="94118" x2="10884" y2="94118"/>
                            <a14:backgroundMark x1="32653" y1="52941" x2="32653" y2="52941"/>
                            <a14:backgroundMark x1="48980" y1="54412" x2="48980" y2="54412"/>
                            <a14:backgroundMark x1="76190" y1="75000" x2="76190" y2="75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467468" y="5948781"/>
                <a:ext cx="326302" cy="314307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61" name="Subtitle 2"/>
            <p:cNvSpPr txBox="1">
              <a:spLocks/>
            </p:cNvSpPr>
            <p:nvPr/>
          </p:nvSpPr>
          <p:spPr>
            <a:xfrm>
              <a:off x="4648386" y="6907351"/>
              <a:ext cx="588302" cy="2097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VSAT-L</a:t>
              </a:r>
            </a:p>
          </p:txBody>
        </p:sp>
        <p:sp>
          <p:nvSpPr>
            <p:cNvPr id="62" name="Subtitle 2"/>
            <p:cNvSpPr txBox="1">
              <a:spLocks/>
            </p:cNvSpPr>
            <p:nvPr/>
          </p:nvSpPr>
          <p:spPr>
            <a:xfrm>
              <a:off x="4424099" y="6339748"/>
              <a:ext cx="588302" cy="2097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VSAT-M</a:t>
              </a:r>
            </a:p>
          </p:txBody>
        </p:sp>
        <p:sp>
          <p:nvSpPr>
            <p:cNvPr id="63" name="Subtitle 2"/>
            <p:cNvSpPr txBox="1">
              <a:spLocks/>
            </p:cNvSpPr>
            <p:nvPr/>
          </p:nvSpPr>
          <p:spPr>
            <a:xfrm>
              <a:off x="4904246" y="6334600"/>
              <a:ext cx="588302" cy="209731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VSAT-S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143283" y="3456299"/>
            <a:ext cx="1254838" cy="970721"/>
            <a:chOff x="35009" y="2440098"/>
            <a:chExt cx="1254838" cy="970721"/>
          </a:xfrm>
        </p:grpSpPr>
        <p:pic>
          <p:nvPicPr>
            <p:cNvPr id="69" name="Picture 4"/>
            <p:cNvPicPr>
              <a:picLocks noChangeAspect="1" noChangeArrowheads="1"/>
            </p:cNvPicPr>
            <p:nvPr/>
          </p:nvPicPr>
          <p:blipFill>
            <a:blip r:embed="rId28" cstate="screen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1220" b="100000" l="473" r="98582">
                          <a14:foregroundMark x1="34515" y1="61382" x2="34515" y2="61382"/>
                          <a14:foregroundMark x1="42790" y1="69512" x2="42790" y2="69512"/>
                          <a14:foregroundMark x1="51064" y1="64634" x2="51064" y2="64634"/>
                          <a14:foregroundMark x1="45863" y1="73577" x2="45863" y2="73577"/>
                          <a14:foregroundMark x1="40189" y1="82927" x2="40189" y2="82927"/>
                          <a14:foregroundMark x1="36879" y1="84959" x2="36879" y2="84959"/>
                          <a14:foregroundMark x1="48463" y1="80488" x2="48463" y2="80488"/>
                          <a14:foregroundMark x1="39953" y1="43902" x2="39953" y2="43902"/>
                          <a14:foregroundMark x1="11820" y1="11382" x2="11820" y2="11382"/>
                          <a14:foregroundMark x1="11111" y1="29268" x2="11111" y2="29268"/>
                          <a14:foregroundMark x1="12293" y1="48780" x2="12293" y2="48780"/>
                          <a14:foregroundMark x1="13002" y1="70732" x2="13002" y2="70732"/>
                          <a14:foregroundMark x1="13948" y1="86585" x2="13948" y2="865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9" y="2440098"/>
              <a:ext cx="1254838" cy="729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118720" y="3110445"/>
              <a:ext cx="906446" cy="300374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DCGS-MC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All Source</a:t>
              </a:r>
              <a:endPara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51927" y="2683319"/>
            <a:ext cx="1211951" cy="604347"/>
            <a:chOff x="4743195" y="4409490"/>
            <a:chExt cx="1235557" cy="604347"/>
          </a:xfrm>
        </p:grpSpPr>
        <p:sp>
          <p:nvSpPr>
            <p:cNvPr id="72" name="Subtitle 2"/>
            <p:cNvSpPr txBox="1">
              <a:spLocks/>
            </p:cNvSpPr>
            <p:nvPr/>
          </p:nvSpPr>
          <p:spPr>
            <a:xfrm>
              <a:off x="4743195" y="4874207"/>
              <a:ext cx="1235557" cy="139630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MFEW</a:t>
              </a:r>
            </a:p>
          </p:txBody>
        </p:sp>
        <p:pic>
          <p:nvPicPr>
            <p:cNvPr id="73" name="Picture 2" descr="C:\Pictures\2016\2016-8-11 MVPA Photoshoot\IMG_4208ss.JPG"/>
            <p:cNvPicPr>
              <a:picLocks noChangeAspect="1" noChangeArrowheads="1"/>
            </p:cNvPicPr>
            <p:nvPr/>
          </p:nvPicPr>
          <p:blipFill rotWithShape="1">
            <a:blip r:embed="rId30" cstate="screen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0144" t="15991" r="9655" b="6721"/>
            <a:stretch/>
          </p:blipFill>
          <p:spPr bwMode="auto">
            <a:xfrm>
              <a:off x="4953659" y="4409490"/>
              <a:ext cx="882973" cy="507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318845" y="2600649"/>
            <a:ext cx="873081" cy="789670"/>
            <a:chOff x="7216974" y="5362500"/>
            <a:chExt cx="873081" cy="789670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6974" y="5362500"/>
              <a:ext cx="873081" cy="619955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372150" y="5936726"/>
              <a:ext cx="62549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CESAS II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62536" y="2910371"/>
            <a:ext cx="986848" cy="500211"/>
            <a:chOff x="7906096" y="3624689"/>
            <a:chExt cx="1190777" cy="571870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6096" y="3624689"/>
              <a:ext cx="1185680" cy="477560"/>
            </a:xfrm>
            <a:prstGeom prst="rect">
              <a:avLst/>
            </a:prstGeom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7927724" y="4071727"/>
              <a:ext cx="1169149" cy="124832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GBOSS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353095" y="3365273"/>
            <a:ext cx="1430762" cy="1091707"/>
            <a:chOff x="1649167" y="4781944"/>
            <a:chExt cx="1375593" cy="1170334"/>
          </a:xfrm>
        </p:grpSpPr>
        <p:grpSp>
          <p:nvGrpSpPr>
            <p:cNvPr id="81" name="Group 80"/>
            <p:cNvGrpSpPr/>
            <p:nvPr/>
          </p:nvGrpSpPr>
          <p:grpSpPr>
            <a:xfrm>
              <a:off x="1649167" y="4781944"/>
              <a:ext cx="1375593" cy="973499"/>
              <a:chOff x="2720493" y="76002"/>
              <a:chExt cx="3602452" cy="2921355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3498111" y="76002"/>
                <a:ext cx="2824834" cy="2921355"/>
                <a:chOff x="3498111" y="76002"/>
                <a:chExt cx="2824834" cy="2921355"/>
              </a:xfrm>
            </p:grpSpPr>
            <p:sp>
              <p:nvSpPr>
                <p:cNvPr id="85" name="object 7"/>
                <p:cNvSpPr/>
                <p:nvPr/>
              </p:nvSpPr>
              <p:spPr>
                <a:xfrm rot="630846">
                  <a:off x="3899244" y="1860854"/>
                  <a:ext cx="1189038" cy="1020759"/>
                </a:xfrm>
                <a:prstGeom prst="rect">
                  <a:avLst/>
                </a:prstGeom>
                <a:blipFill>
                  <a:blip r:embed="rId3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object 9"/>
                <p:cNvSpPr/>
                <p:nvPr/>
              </p:nvSpPr>
              <p:spPr>
                <a:xfrm>
                  <a:off x="3498111" y="76002"/>
                  <a:ext cx="1940641" cy="1516216"/>
                </a:xfrm>
                <a:prstGeom prst="rect">
                  <a:avLst/>
                </a:prstGeom>
                <a:blipFill>
                  <a:blip r:embed="rId3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object 8"/>
                <p:cNvSpPr/>
                <p:nvPr/>
              </p:nvSpPr>
              <p:spPr>
                <a:xfrm>
                  <a:off x="4838188" y="1588443"/>
                  <a:ext cx="1484757" cy="1408914"/>
                </a:xfrm>
                <a:prstGeom prst="rect">
                  <a:avLst/>
                </a:prstGeom>
                <a:blipFill>
                  <a:blip r:embed="rId3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 t="1473" r="5585"/>
                  </a:stretch>
                </a:blipFill>
              </p:spPr>
              <p:txBody>
                <a:bodyPr wrap="square" lIns="0" tIns="0" rIns="0" bIns="0" rtlCol="0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4" name="object 10"/>
              <p:cNvSpPr/>
              <p:nvPr/>
            </p:nvSpPr>
            <p:spPr>
              <a:xfrm>
                <a:off x="2720493" y="1751244"/>
                <a:ext cx="1361881" cy="1215765"/>
              </a:xfrm>
              <a:prstGeom prst="rect">
                <a:avLst/>
              </a:prstGeom>
              <a:blipFill>
                <a:blip r:embed="rId3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Subtitle 2"/>
            <p:cNvSpPr txBox="1">
              <a:spLocks/>
            </p:cNvSpPr>
            <p:nvPr/>
          </p:nvSpPr>
          <p:spPr>
            <a:xfrm>
              <a:off x="1917753" y="5664578"/>
              <a:ext cx="836759" cy="287700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IDS-MC Inc 2</a:t>
              </a:r>
              <a:endPara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9" name="Picture 88"/>
          <p:cNvPicPr>
            <a:picLocks noChangeAspect="1"/>
          </p:cNvPicPr>
          <p:nvPr/>
        </p:nvPicPr>
        <p:blipFill>
          <a:blip r:embed="rId38" cstate="screen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36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797" y="5412311"/>
            <a:ext cx="3646238" cy="717507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0" cstate="screen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2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610" y="2570483"/>
            <a:ext cx="1809336" cy="179308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05" y="57776"/>
            <a:ext cx="832822" cy="8253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527" y="4083991"/>
            <a:ext cx="1073190" cy="107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893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62000"/>
            <a:ext cx="5666920" cy="6096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" y="14573"/>
            <a:ext cx="9144000" cy="941832"/>
          </a:xfrm>
          <a:prstGeom prst="rect">
            <a:avLst/>
          </a:prstGeom>
        </p:spPr>
      </p:pic>
      <p:sp>
        <p:nvSpPr>
          <p:cNvPr id="3" name="Rectangle 110"/>
          <p:cNvSpPr>
            <a:spLocks noChangeArrowheads="1"/>
          </p:cNvSpPr>
          <p:nvPr/>
        </p:nvSpPr>
        <p:spPr bwMode="auto">
          <a:xfrm>
            <a:off x="5181600" y="258386"/>
            <a:ext cx="3313176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PM IS PMO Overview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26331" y="979919"/>
            <a:ext cx="5617861" cy="5762839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  <a:cs typeface="Arial" charset="0"/>
              </a:rPr>
              <a:t>5 Teams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  <a:cs typeface="Arial" charset="0"/>
              </a:rPr>
              <a:t> pressing forward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charset="0"/>
              </a:rPr>
              <a:t>160.1  Electronic Warfare Systems (EWS)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charset="0"/>
              </a:rPr>
              <a:t>160.2  Distributed Common Ground/Surface System-Marine Corps (DCGS-MC)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charset="0"/>
              </a:rPr>
              <a:t>160.3  Terrestrial and Human Intelligence  (T/HUMINT)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charset="0"/>
              </a:rPr>
              <a:t>160.4  Signal Intelligence (SIGINT)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charset="0"/>
              </a:rPr>
              <a:t>160.5  Identity Operations (</a:t>
            </a:r>
            <a:r>
              <a:rPr kumimoji="0" lang="en-US" sz="140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charset="0"/>
              </a:rPr>
              <a:t>IdOPS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 pitchFamily="34" charset="0"/>
                <a:cs typeface="Arial" charset="0"/>
              </a:rPr>
              <a:t>)</a:t>
            </a:r>
          </a:p>
          <a:p>
            <a:pPr marL="0" marR="0" lvl="1" indent="0" algn="l" defTabSz="914400" rtl="0" eaLnBrk="0" fontAlgn="auto" latinLnBrk="0" hangingPunct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  <a:cs typeface="Arial" charset="0"/>
              </a:rPr>
              <a:t>Focus Areas</a:t>
            </a:r>
            <a:r>
              <a:rPr kumimoji="0" lang="en-US" sz="110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  <a:cs typeface="Arial" charset="0"/>
              </a:rPr>
              <a:t>: 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Field new capabilities in support of Force Design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DCGS-MC (CIW, CGW, CIS, AATS)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EWS (CESAS II Bag packable, MFEW, SSF) 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SIGINT (TSCS Receivers, IBR ENTR V4, TCAC, SCI Comms)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IDOPS (IDS-MC)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Reduce Size, Weight and Power (</a:t>
            </a:r>
            <a:r>
              <a:rPr lang="en-US" sz="1400" kern="0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SWaP</a:t>
            </a: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Common Hosting Environment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Integrate AI/ML (Digital Integration, Computer Vision, Automation)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Naval Integration</a:t>
            </a:r>
          </a:p>
          <a:p>
            <a:pPr marL="55562" marR="0" lvl="0" indent="0" algn="l" defTabSz="914400" rtl="0" eaLnBrk="0" fontAlgn="auto" latinLnBrk="0" hangingPunct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8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Challenges: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Upgrading Ground/Maritime Sensors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Data Science/Architecture/Strategy</a:t>
            </a:r>
          </a:p>
          <a:p>
            <a:pPr marL="341312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S&amp;T Transition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961" y="1583833"/>
            <a:ext cx="1952062" cy="1137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023" y="3149531"/>
            <a:ext cx="480973" cy="6355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576" y="3208326"/>
            <a:ext cx="576035" cy="6131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3441" y="3171791"/>
            <a:ext cx="786888" cy="61331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l="1967" t="4336" r="5807" b="13882"/>
          <a:stretch/>
        </p:blipFill>
        <p:spPr>
          <a:xfrm>
            <a:off x="7361005" y="4185299"/>
            <a:ext cx="1560887" cy="6231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45021" y="939876"/>
            <a:ext cx="1229111" cy="712036"/>
          </a:xfrm>
          <a:prstGeom prst="rect">
            <a:avLst/>
          </a:prstGeom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5787884" y="1641980"/>
            <a:ext cx="1235557" cy="364270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EWS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MFEW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7832836" y="2720956"/>
            <a:ext cx="906446" cy="300374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DCGS-MC</a:t>
            </a: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All Source</a:t>
            </a:r>
            <a:endParaRPr kumimoji="0" lang="en-US" sz="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27867" y="3885900"/>
            <a:ext cx="607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SIGINT</a:t>
            </a:r>
            <a:endParaRPr kumimoji="0" lang="en-US" sz="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IBR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</p:txBody>
      </p:sp>
      <p:sp>
        <p:nvSpPr>
          <p:cNvPr id="29" name="Subtitle 2"/>
          <p:cNvSpPr txBox="1">
            <a:spLocks/>
          </p:cNvSpPr>
          <p:nvPr/>
        </p:nvSpPr>
        <p:spPr>
          <a:xfrm>
            <a:off x="7511690" y="4808489"/>
            <a:ext cx="1278604" cy="330166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T/HUMINT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GBOSS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68" y="2295"/>
            <a:ext cx="962494" cy="962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10509" y="5237808"/>
            <a:ext cx="1371719" cy="981541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6486214" y="6219349"/>
            <a:ext cx="836759" cy="287700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IDS-MC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IDS-MC Inc 2</a:t>
            </a:r>
            <a:endParaRPr kumimoji="0" lang="en-US" sz="8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98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68" y="2295"/>
            <a:ext cx="962494" cy="962494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914400" y="983094"/>
            <a:ext cx="7162800" cy="5722506"/>
          </a:xfrm>
          <a:prstGeom prst="rect">
            <a:avLst/>
          </a:prstGeom>
        </p:spPr>
        <p:txBody>
          <a:bodyPr/>
          <a:lstStyle>
            <a:lvl1pPr marL="341288" indent="-34128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39464" indent="-284409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37630" indent="-22751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592684" indent="-227517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47738" indent="-227517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02789" indent="-2275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57842" indent="-2275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12892" indent="-2275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67944" indent="-227517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>
                <a:latin typeface="Franklin Gothic Heavy" panose="020B0903020102020204" pitchFamily="34" charset="0"/>
                <a:cs typeface="Arial" panose="020B0604020202020204" pitchFamily="34" charset="0"/>
              </a:rPr>
              <a:t>MCSC PM IS Program Support 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RFP 1QFY22; Seaport-E</a:t>
            </a:r>
          </a:p>
          <a:p>
            <a:pPr marL="1144083" lvl="2" indent="-285750">
              <a:buFont typeface="Wingdings" panose="05000000000000000000" pitchFamily="2" charset="2"/>
              <a:buChar char="Ø"/>
            </a:pPr>
            <a:endParaRPr lang="en-US" sz="1800" kern="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kern="0" dirty="0">
                <a:latin typeface="Franklin Gothic Heavy" panose="020B0903020102020204" pitchFamily="34" charset="0"/>
                <a:cs typeface="Arial" panose="020B0604020202020204" pitchFamily="34" charset="0"/>
              </a:rPr>
              <a:t>Naval Information Warfare Command (NIWC) Atlantic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TCAC CM, Cyber, Log Services:  $25M; 5 Year </a:t>
            </a:r>
            <a:r>
              <a:rPr lang="en-US" sz="1600" kern="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PoP</a:t>
            </a: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; RFP June 2021 with Award in 1QFY22; Seaport-E  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MEGFoS</a:t>
            </a: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, CESAS, TSCS </a:t>
            </a:r>
            <a:r>
              <a:rPr lang="en-US" sz="1600" kern="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Eng</a:t>
            </a: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 Services:  $76M; 5 Year </a:t>
            </a:r>
            <a:r>
              <a:rPr lang="en-US" sz="1600" kern="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PoP</a:t>
            </a: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; Market Survey Conducted Apr 2021. RFP Release ~July 2021 for 30 Days; Anticipated Award 1QFY22; Seaport-E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DCGS-MC, SIGINT, TCS </a:t>
            </a:r>
            <a:r>
              <a:rPr lang="en-US" sz="1600" kern="0" dirty="0" err="1">
                <a:latin typeface="Franklin Gothic Book" panose="020B0503020102020204" pitchFamily="34" charset="0"/>
                <a:cs typeface="Arial" panose="020B0604020202020204" pitchFamily="34" charset="0"/>
              </a:rPr>
              <a:t>Eng</a:t>
            </a: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 Sustainment/Cyber: $30M; Anticipate RFP July 2021;  Anticipate Award 1QFY22; Seaport-E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DCGS-MC Peripherals: $13M, 2QFY22; Seaport-E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DCGS-MC Tactical Processing Node: $7M, 2QFY22; Seaport-E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Terrestrial Collection Systems, Ground Sensors Prototype: 4QFY21 </a:t>
            </a:r>
          </a:p>
          <a:p>
            <a:pPr marL="910113" lvl="2" indent="0">
              <a:buNone/>
            </a:pPr>
            <a:endParaRPr lang="en-US" sz="1600" kern="0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kern="0" dirty="0">
                <a:latin typeface="Franklin Gothic Heavy" panose="020B0903020102020204" pitchFamily="34" charset="0"/>
                <a:cs typeface="Arial" panose="020B0604020202020204" pitchFamily="34" charset="0"/>
              </a:rPr>
              <a:t>Naval Surface Warfare Center (NSWC) Crane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MA-DOSS Radar, $8M, 2QFY23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MA-DOSS Camera, $30, 2QFY23</a:t>
            </a:r>
          </a:p>
          <a:p>
            <a:pPr marL="745917" lvl="1" indent="-285750">
              <a:buClr>
                <a:srgbClr val="C00000"/>
              </a:buClr>
              <a:buFont typeface="Franklin Gothic Book" panose="020B0503020102020204" pitchFamily="34" charset="0"/>
              <a:buChar char="►"/>
            </a:pPr>
            <a:r>
              <a:rPr lang="en-US" sz="1600" kern="0" dirty="0">
                <a:latin typeface="Franklin Gothic Book" panose="020B0503020102020204" pitchFamily="34" charset="0"/>
                <a:cs typeface="Arial" panose="020B0604020202020204" pitchFamily="34" charset="0"/>
              </a:rPr>
              <a:t>MA-DOSS Electronic Interface Development, $5M 2QFY23 </a:t>
            </a:r>
          </a:p>
        </p:txBody>
      </p:sp>
      <p:sp>
        <p:nvSpPr>
          <p:cNvPr id="4" name="Rectangle 110"/>
          <p:cNvSpPr>
            <a:spLocks noChangeArrowheads="1"/>
          </p:cNvSpPr>
          <p:nvPr/>
        </p:nvSpPr>
        <p:spPr bwMode="auto">
          <a:xfrm>
            <a:off x="5257800" y="206549"/>
            <a:ext cx="3313176" cy="5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Heavy" panose="020B0903020102020204" pitchFamily="34" charset="0"/>
              </a:rPr>
              <a:t>PM IS </a:t>
            </a:r>
            <a:r>
              <a:rPr lang="en-US" noProof="0" dirty="0">
                <a:solidFill>
                  <a:srgbClr val="FFFFFF"/>
                </a:solidFill>
                <a:latin typeface="Franklin Gothic Heavy" panose="020B0903020102020204" pitchFamily="34" charset="0"/>
              </a:rPr>
              <a:t>Business Opportunities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12201"/>
            <a:ext cx="5824359" cy="614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3" name="Rectangle 110"/>
          <p:cNvSpPr>
            <a:spLocks noChangeArrowheads="1"/>
          </p:cNvSpPr>
          <p:nvPr/>
        </p:nvSpPr>
        <p:spPr bwMode="auto">
          <a:xfrm>
            <a:off x="5386533" y="259466"/>
            <a:ext cx="3008501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PM C2S PMO Overview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0" y="826950"/>
            <a:ext cx="6015457" cy="598420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4 Teams </a:t>
            </a:r>
            <a:r>
              <a:rPr lang="en-US" sz="1600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pressing forward</a:t>
            </a:r>
            <a:endParaRPr lang="en-US" sz="1800" kern="0" dirty="0">
              <a:solidFill>
                <a:srgbClr val="FFFFFF"/>
              </a:solidFill>
              <a:latin typeface="Franklin Gothic Heavy" panose="020B0903020102020204" pitchFamily="34" charset="0"/>
              <a:cs typeface="Arial" charset="0"/>
            </a:endParaRPr>
          </a:p>
          <a:p>
            <a:pPr marL="400050" lvl="1" indent="-401638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161.1  Tactical Software, Applications, &amp; Services (TSA&amp;S)</a:t>
            </a:r>
          </a:p>
          <a:p>
            <a:pPr marL="400050" lvl="1" indent="-401638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161.3  Extensible MAGTF Command and Control (EMC2)</a:t>
            </a:r>
          </a:p>
          <a:p>
            <a:pPr marL="400050" lvl="1" indent="-401638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161.4  Information Related Capabilities (IRC)</a:t>
            </a:r>
          </a:p>
          <a:p>
            <a:pPr marL="400050" lvl="1" indent="-401638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161.5  Tactical Hardware &amp; Infrastructure (TH&amp;I)</a:t>
            </a:r>
          </a:p>
          <a:p>
            <a:pPr marL="0" indent="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None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 FY21 Focus Areas: 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Continuous integration / continuous delivery / development of software 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Investigating data and software management in a cloud environment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Implementing a federated capability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Emphasis on tactical networking solutions that provide the appropriate Size, Weight, and Power (SWaP)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Identify common handheld requirements and converge when possible 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Networking-On-The-Move (NOTM) Ground Combat Vehicles fielding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Implementation of NOTM Airborne systems into MV-22 aircraft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Integration of NOTM onto Navy amphibious ships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Technology refresh and hardware modernization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Wireless capabilities for End User Devices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across classification levels</a:t>
            </a:r>
          </a:p>
          <a:p>
            <a:pPr marL="0" marR="0" lvl="0" indent="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Challenges: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Configuration management in a more rapid manner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Maintaining the existing capabilities in the fleet 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Executing a parallel development effort for the future implementation</a:t>
            </a:r>
          </a:p>
          <a:p>
            <a:pPr marL="0" indent="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1600" u="sng" kern="0" dirty="0">
                <a:solidFill>
                  <a:srgbClr val="A01421"/>
                </a:solidFill>
                <a:latin typeface="Franklin Gothic Heavy" panose="020B0903020102020204" pitchFamily="34" charset="0"/>
                <a:cs typeface="Arial" charset="0"/>
              </a:rPr>
              <a:t>Upcoming Opportunities</a:t>
            </a:r>
            <a:r>
              <a:rPr lang="en-US" sz="1800" u="sng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:</a:t>
            </a:r>
          </a:p>
          <a:p>
            <a:pPr marL="341312" lvl="1" indent="-342900" defTabSz="9144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Digital Media Systems – 3QFY21</a:t>
            </a:r>
          </a:p>
          <a:p>
            <a:pPr marL="341312" lvl="1" indent="-342900" defTabSz="9144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CISCO – 3QFY21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455572" y="2623564"/>
            <a:ext cx="824995" cy="185919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NOTM-A Inc2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64" y="1935771"/>
            <a:ext cx="1166787" cy="7231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37071" y="2948025"/>
            <a:ext cx="798183" cy="70254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5729" y="2946737"/>
            <a:ext cx="739969" cy="695961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6294532" y="3587070"/>
            <a:ext cx="734058" cy="179006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NOTM GCV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7258602" y="1567490"/>
            <a:ext cx="859130" cy="217052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CDN</a:t>
            </a:r>
          </a:p>
        </p:txBody>
      </p:sp>
      <p:pic>
        <p:nvPicPr>
          <p:cNvPr id="21" name="Picture 20" descr="F:\4 PdM NSC\2 DDS-M\2 Program Management\Pictures\Expansi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770" l="0" r="100000">
                        <a14:foregroundMark x1="41123" y1="59335" x2="41123" y2="59335"/>
                        <a14:foregroundMark x1="15761" y1="38363" x2="15761" y2="38363"/>
                        <a14:foregroundMark x1="18841" y1="52685" x2="18841" y2="52685"/>
                        <a14:foregroundMark x1="21920" y1="39642" x2="21920" y2="39642"/>
                        <a14:foregroundMark x1="25906" y1="37852" x2="25906" y2="37852"/>
                        <a14:foregroundMark x1="13225" y1="40921" x2="13225" y2="40921"/>
                        <a14:foregroundMark x1="20652" y1="37852" x2="20652" y2="37852"/>
                        <a14:foregroundMark x1="18478" y1="37852" x2="18478" y2="37852"/>
                        <a14:foregroundMark x1="75362" y1="69309" x2="75362" y2="69309"/>
                        <a14:foregroundMark x1="77174" y1="66752" x2="77174" y2="66752"/>
                        <a14:foregroundMark x1="86775" y1="65473" x2="86775" y2="65473"/>
                        <a14:foregroundMark x1="95109" y1="61381" x2="95109" y2="61381"/>
                        <a14:foregroundMark x1="72645" y1="63171" x2="72645" y2="63171"/>
                        <a14:foregroundMark x1="75000" y1="61381" x2="75000" y2="61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52" y="868405"/>
            <a:ext cx="1100605" cy="7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7954484" y="2491353"/>
            <a:ext cx="854975" cy="232846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MCH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03" y="2079338"/>
            <a:ext cx="860031" cy="47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Subtitle 2"/>
          <p:cNvSpPr txBox="1">
            <a:spLocks/>
          </p:cNvSpPr>
          <p:nvPr/>
        </p:nvSpPr>
        <p:spPr>
          <a:xfrm>
            <a:off x="5894735" y="1494487"/>
            <a:ext cx="893747" cy="233848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JTCW-C2PC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53" y="869149"/>
            <a:ext cx="689686" cy="65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8076" b="24843"/>
          <a:stretch>
            <a:fillRect/>
          </a:stretch>
        </p:blipFill>
        <p:spPr bwMode="auto">
          <a:xfrm>
            <a:off x="7961458" y="2889469"/>
            <a:ext cx="994615" cy="7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1" descr="Dell Precision M480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49" y="3100203"/>
            <a:ext cx="299643" cy="23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8" descr="canon_c100_mark_ii_with_lens.jpg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1" y="2874167"/>
            <a:ext cx="298735" cy="2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 descr="ica1dx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39" y="3361176"/>
            <a:ext cx="265357" cy="265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ubtitle 2"/>
          <p:cNvSpPr txBox="1">
            <a:spLocks/>
          </p:cNvSpPr>
          <p:nvPr/>
        </p:nvSpPr>
        <p:spPr>
          <a:xfrm>
            <a:off x="8031837" y="3594730"/>
            <a:ext cx="960607" cy="224321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DMS - CCS FoS</a:t>
            </a:r>
          </a:p>
        </p:txBody>
      </p:sp>
      <p:pic>
        <p:nvPicPr>
          <p:cNvPr id="34" name="Picture 3" descr="C:\Users\peter.dowsett\Pictures\PAS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488" y="3905514"/>
            <a:ext cx="1223186" cy="6610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ubtitle 2"/>
          <p:cNvSpPr txBox="1">
            <a:spLocks/>
          </p:cNvSpPr>
          <p:nvPr/>
        </p:nvSpPr>
        <p:spPr>
          <a:xfrm>
            <a:off x="7109757" y="4551890"/>
            <a:ext cx="685448" cy="238296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DMS-PAS 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56267" y1="88387" x2="56267" y2="88387"/>
                        <a14:foregroundMark x1="65333" y1="88387" x2="65333" y2="88387"/>
                        <a14:foregroundMark x1="62933" y1="87097" x2="62933" y2="87097"/>
                        <a14:foregroundMark x1="59467" y1="87097" x2="59467" y2="87097"/>
                        <a14:foregroundMark x1="54667" y1="85806" x2="54667" y2="85806"/>
                        <a14:foregroundMark x1="48267" y1="85806" x2="48267" y2="85806"/>
                        <a14:foregroundMark x1="38133" y1="75484" x2="38133" y2="75484"/>
                        <a14:foregroundMark x1="36000" y1="69677" x2="36000" y2="69677"/>
                        <a14:foregroundMark x1="88000" y1="93548" x2="88000" y2="93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09" y="4803081"/>
            <a:ext cx="1270563" cy="52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ubtitle 2"/>
          <p:cNvSpPr txBox="1">
            <a:spLocks/>
          </p:cNvSpPr>
          <p:nvPr/>
        </p:nvSpPr>
        <p:spPr>
          <a:xfrm>
            <a:off x="6330123" y="5282142"/>
            <a:ext cx="853984" cy="202659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GCCS </a:t>
            </a: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8163718" y="1785845"/>
            <a:ext cx="836503" cy="235944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NOTM-A Inc1 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7616" y="1087628"/>
            <a:ext cx="527866" cy="23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2879" y="1264960"/>
            <a:ext cx="617341" cy="556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Subtitle 2"/>
          <p:cNvSpPr txBox="1">
            <a:spLocks/>
          </p:cNvSpPr>
          <p:nvPr/>
        </p:nvSpPr>
        <p:spPr>
          <a:xfrm>
            <a:off x="8190101" y="5525383"/>
            <a:ext cx="739021" cy="261006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MISO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" b="1822"/>
          <a:stretch/>
        </p:blipFill>
        <p:spPr>
          <a:xfrm>
            <a:off x="7830475" y="4732737"/>
            <a:ext cx="1107124" cy="824329"/>
          </a:xfrm>
          <a:prstGeom prst="rect">
            <a:avLst/>
          </a:prstGeom>
        </p:spPr>
      </p:pic>
      <p:pic>
        <p:nvPicPr>
          <p:cNvPr id="43" name="Picture 42" descr="C:\Users\mike.maclane\Desktop\Architectures\TSOA-CC2SWP_OV-1_ISP_FOUO_DRAFT_V.010_20140512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186" y="5836056"/>
            <a:ext cx="1227002" cy="70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Subtitle 2"/>
          <p:cNvSpPr txBox="1">
            <a:spLocks/>
          </p:cNvSpPr>
          <p:nvPr/>
        </p:nvSpPr>
        <p:spPr>
          <a:xfrm>
            <a:off x="6400976" y="6505171"/>
            <a:ext cx="497972" cy="160600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TSOA</a:t>
            </a:r>
          </a:p>
        </p:txBody>
      </p:sp>
      <p:pic>
        <p:nvPicPr>
          <p:cNvPr id="45" name="Picture 4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666" y="5749278"/>
            <a:ext cx="1397796" cy="76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  <p:sp>
        <p:nvSpPr>
          <p:cNvPr id="46" name="Subtitle 2"/>
          <p:cNvSpPr txBox="1">
            <a:spLocks/>
          </p:cNvSpPr>
          <p:nvPr/>
        </p:nvSpPr>
        <p:spPr>
          <a:xfrm>
            <a:off x="8063858" y="6474975"/>
            <a:ext cx="739021" cy="203243"/>
          </a:xfrm>
          <a:prstGeom prst="rect">
            <a:avLst/>
          </a:prstGeom>
          <a:noFill/>
          <a:ln w="3175">
            <a:noFill/>
          </a:ln>
          <a:effectLst/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MARCIMS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6288" b="9454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396" y="12343"/>
            <a:ext cx="1041025" cy="10410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18570" y="6347021"/>
            <a:ext cx="4572000" cy="5155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1312" lvl="1" indent="-342900" defTabSz="914400" fontAlgn="auto">
              <a:lnSpc>
                <a:spcPts val="14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NOTM FSR Support – 4QFY21</a:t>
            </a:r>
          </a:p>
          <a:p>
            <a:pPr marL="341312" lvl="1" indent="-342900" defTabSz="914400" fontAlgn="auto">
              <a:lnSpc>
                <a:spcPts val="140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TSOA – 4QFY21</a:t>
            </a:r>
          </a:p>
        </p:txBody>
      </p:sp>
    </p:spTree>
    <p:extLst>
      <p:ext uri="{BB962C8B-B14F-4D97-AF65-F5344CB8AC3E}">
        <p14:creationId xmlns:p14="http://schemas.microsoft.com/office/powerpoint/2010/main" val="173988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12201"/>
            <a:ext cx="5769943" cy="614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3" name="Rectangle 110"/>
          <p:cNvSpPr>
            <a:spLocks noChangeArrowheads="1"/>
          </p:cNvSpPr>
          <p:nvPr/>
        </p:nvSpPr>
        <p:spPr bwMode="auto">
          <a:xfrm>
            <a:off x="5328329" y="263433"/>
            <a:ext cx="2803125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PM CS PMO Overview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13029" y="968264"/>
            <a:ext cx="5336692" cy="5965402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4 Teams </a:t>
            </a:r>
            <a:r>
              <a:rPr lang="en-US" sz="1600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pressing forward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162.1  Expeditionary Communications (EXCOMM)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162.2  Ground Radios (GR)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162.3  Satellite Communications (SATCOM)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162.4  Terrestrial High Capacity Communications (THC2)</a:t>
            </a:r>
          </a:p>
          <a:p>
            <a:pPr marL="0" marR="0" lvl="1" indent="0" algn="l" defTabSz="914400" rtl="0" eaLnBrk="0" fontAlgn="auto" latinLnBrk="0" hangingPunct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FY21 Focus Areas: 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Cryptographic Modernization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Global Positioning System Modernization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Tactical Communications Modernization (TCM)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Waveform Modernization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Satellite Communication Modernization</a:t>
            </a:r>
          </a:p>
          <a:p>
            <a:pPr marL="341312" marR="0" lvl="1" indent="-342900" defTabSz="9144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Terrestrial High Capacity Communications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Modernization</a:t>
            </a:r>
          </a:p>
          <a:p>
            <a:pPr marL="0" lvl="1" indent="0" fontAlgn="auto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None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Challenges: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Addressing Near Peer Threats, Expeditionary Advanced Base Operations, Littoral Operations in a Contested Environment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Cost effective waveform modernization solutions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COVID related supplier delays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Cybersecurity posture</a:t>
            </a:r>
            <a:endParaRPr lang="en-US" sz="1100" b="1" kern="0" dirty="0">
              <a:solidFill>
                <a:srgbClr val="FFFFFF"/>
              </a:solidFill>
              <a:latin typeface="Arial"/>
              <a:cs typeface="Arial" charset="0"/>
            </a:endParaRPr>
          </a:p>
          <a:p>
            <a:pPr marL="0" indent="0">
              <a:buNone/>
            </a:pPr>
            <a:r>
              <a:rPr lang="en-US" sz="1600" u="sng" kern="0" dirty="0">
                <a:solidFill>
                  <a:srgbClr val="A01421"/>
                </a:solidFill>
                <a:latin typeface="Franklin Gothic Heavy" panose="020B0903020102020204" pitchFamily="34" charset="0"/>
                <a:cs typeface="Arial" charset="0"/>
              </a:rPr>
              <a:t>Upcoming Opportunities: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Expeditionary Advanced Ground Link (EAGL) –</a:t>
            </a:r>
            <a:b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</a:b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RFP Release 3QFY21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Marine Corps Wideband Satellite-Light/Heavy (MCWS-L/H) – RFP Release 4QFY21</a:t>
            </a:r>
          </a:p>
          <a:p>
            <a:pPr marL="628650" marR="0" lvl="1" indent="-173038" algn="l" defTabSz="914400" rtl="0" eaLnBrk="0" fontAlgn="auto" latinLnBrk="0" hangingPunct="0">
              <a:spcBef>
                <a:spcPts val="4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FE1A93-D212-4CA5-AC8D-689FE53BC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617" y="5252846"/>
            <a:ext cx="1032234" cy="1605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60D374-D342-4FCD-946B-070D432AEC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476" y="1000128"/>
            <a:ext cx="1709524" cy="15304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B04E48-970B-4A7A-A626-D6D7AF9A1D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12" t="4347"/>
          <a:stretch/>
        </p:blipFill>
        <p:spPr>
          <a:xfrm>
            <a:off x="5906122" y="862491"/>
            <a:ext cx="1424954" cy="177496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24F1AD4B-15AA-4CB2-AF66-0BF3F251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6" y="3004998"/>
            <a:ext cx="1623841" cy="87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386B73-BDB6-453F-94FC-532376C9BD5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69" t="4832" r="3075" b="3550"/>
          <a:stretch/>
        </p:blipFill>
        <p:spPr>
          <a:xfrm>
            <a:off x="5958554" y="4123671"/>
            <a:ext cx="1587700" cy="16224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111" y="-6034"/>
            <a:ext cx="1058479" cy="10566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27371" y="2564148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Tactical Communications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Modernization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6238" y="3279901"/>
            <a:ext cx="168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Line-of-Sight Radio System (LRS)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46254" y="4524177"/>
            <a:ext cx="12929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Expeditionary Advanced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Ground Link (EAGL)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37702" y="6082656"/>
            <a:ext cx="5309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MGUE</a:t>
            </a:r>
          </a:p>
        </p:txBody>
      </p:sp>
    </p:spTree>
    <p:extLst>
      <p:ext uri="{BB962C8B-B14F-4D97-AF65-F5344CB8AC3E}">
        <p14:creationId xmlns:p14="http://schemas.microsoft.com/office/powerpoint/2010/main" val="225052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12201"/>
            <a:ext cx="5824359" cy="6145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"/>
            <a:ext cx="9144000" cy="941832"/>
          </a:xfrm>
          <a:prstGeom prst="rect">
            <a:avLst/>
          </a:prstGeom>
        </p:spPr>
      </p:pic>
      <p:sp>
        <p:nvSpPr>
          <p:cNvPr id="3" name="Rectangle 110"/>
          <p:cNvSpPr>
            <a:spLocks noChangeArrowheads="1"/>
          </p:cNvSpPr>
          <p:nvPr/>
        </p:nvSpPr>
        <p:spPr bwMode="auto">
          <a:xfrm>
            <a:off x="5274378" y="259555"/>
            <a:ext cx="3008501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PM WGC PMO Overview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90499" y="865399"/>
            <a:ext cx="5443359" cy="6019800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1 Team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</a:t>
            </a: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pressing forward</a:t>
            </a:r>
          </a:p>
          <a:p>
            <a:pPr marL="341312" lvl="1" indent="-3429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163.0  Wargaming Capability (WGC)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FY21 Focus Areas:</a:t>
            </a:r>
            <a:r>
              <a:rPr kumimoji="0" lang="en-US" sz="11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1312" marR="0" lvl="1" indent="-342900" defTabSz="4572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Test Phase II – Integrated Prototype</a:t>
            </a:r>
          </a:p>
          <a:p>
            <a:pPr marL="341312" marR="0" lvl="1" indent="-342900" defTabSz="4572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Identification and integration of enterprise services  </a:t>
            </a:r>
          </a:p>
          <a:p>
            <a:pPr marL="341312" marR="0" lvl="1" indent="-342900" defTabSz="4572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Refine IT Infrastructure requirements for the MCWAC Facility</a:t>
            </a:r>
          </a:p>
          <a:p>
            <a:pPr marL="341312" marR="0" lvl="1" indent="-342900" defTabSz="457200" fontAlgn="auto" latinLnBrk="0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SzTx/>
              <a:buFont typeface="Franklin Gothic Book" panose="020B0503020102020204" pitchFamily="34" charset="0"/>
              <a:buChar char="►"/>
              <a:tabLst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Refining Phase III – Baselining &amp; Production/Deployment requirements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600" u="sng" kern="0" dirty="0">
                <a:solidFill>
                  <a:srgbClr val="FFFFFF"/>
                </a:solidFill>
                <a:latin typeface="Franklin Gothic Heavy" panose="020B0903020102020204" pitchFamily="34" charset="0"/>
                <a:cs typeface="Arial" charset="0"/>
              </a:rPr>
              <a:t>Challenges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Affordability – Funding shortfalls (CR, Congressional Marks, </a:t>
            </a:r>
            <a:r>
              <a:rPr lang="en-US" sz="1400" kern="0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Reclamas</a:t>
            </a: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, CYD, UPL, Prioritization backing)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Integration complexity of technology and data classification in all aspects of the Wargaming Process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Identification of additional networks required for the facility from receiving organization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Feasibility of full Modeling &amp; Simulation conceptual model requirements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Identification and integration of enterprise services with facility and materiel solution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Multiple classification layers requiring integration and access (i.e. CDS)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Data Governance determinations </a:t>
            </a:r>
          </a:p>
          <a:p>
            <a:pPr marL="341312" lvl="1" indent="-342900" defTabSz="45720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Font typeface="Franklin Gothic Book" panose="020B0503020102020204" pitchFamily="34" charset="0"/>
              <a:buChar char="►"/>
              <a:defRPr/>
            </a:pPr>
            <a:r>
              <a:rPr lang="en-US" sz="1400" kern="0" dirty="0">
                <a:solidFill>
                  <a:srgbClr val="FFFFFF"/>
                </a:solidFill>
                <a:latin typeface="Franklin Gothic Book" panose="020B0503020102020204" pitchFamily="34" charset="0"/>
                <a:cs typeface="Arial" charset="0"/>
              </a:rPr>
              <a:t>Stakeholder engagement and out-year responsibilities (policy changes)</a:t>
            </a:r>
          </a:p>
          <a:p>
            <a:pPr marL="0" lvl="1" indent="0" fontAlgn="auto">
              <a:lnSpc>
                <a:spcPts val="1450"/>
              </a:lnSpc>
              <a:spcBef>
                <a:spcPts val="480"/>
              </a:spcBef>
              <a:spcAft>
                <a:spcPts val="0"/>
              </a:spcAft>
              <a:buClr>
                <a:srgbClr val="C00000"/>
              </a:buClr>
              <a:buNone/>
              <a:defRPr/>
            </a:pPr>
            <a:r>
              <a:rPr lang="en-US" sz="1600" u="sng" kern="0" dirty="0">
                <a:solidFill>
                  <a:srgbClr val="A01421"/>
                </a:solidFill>
                <a:latin typeface="Franklin Gothic Heavy" panose="020B0903020102020204" pitchFamily="34" charset="0"/>
                <a:cs typeface="Arial" charset="0"/>
              </a:rPr>
              <a:t>Upcoming Opportunities:</a:t>
            </a:r>
            <a:r>
              <a:rPr lang="en-US" sz="1600" kern="0" dirty="0">
                <a:solidFill>
                  <a:srgbClr val="A01421"/>
                </a:solidFill>
                <a:latin typeface="Franklin Gothic Heavy" panose="020B0903020102020204" pitchFamily="34" charset="0"/>
                <a:cs typeface="Arial" charset="0"/>
              </a:rPr>
              <a:t>  </a:t>
            </a:r>
            <a:r>
              <a:rPr lang="en-US" sz="1400" kern="0" dirty="0">
                <a:solidFill>
                  <a:srgbClr val="A01421"/>
                </a:solidFill>
                <a:latin typeface="Franklin Gothic Book" panose="020B0503020102020204" pitchFamily="34" charset="0"/>
                <a:cs typeface="Arial" charset="0"/>
              </a:rPr>
              <a:t>Nothing in FY21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1" indent="-171450" algn="l" defTabSz="914400" rtl="0" eaLnBrk="0" fontAlgn="auto" latinLnBrk="0" hangingPunct="0">
              <a:lnSpc>
                <a:spcPts val="1600"/>
              </a:lnSpc>
              <a:spcBef>
                <a:spcPts val="48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" b="99545" l="1061" r="988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01" y="0"/>
            <a:ext cx="972007" cy="99501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4359" y="2147987"/>
            <a:ext cx="3293324" cy="224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47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2014" y="2856927"/>
            <a:ext cx="8265773" cy="3028695"/>
          </a:xfrm>
        </p:spPr>
        <p:txBody>
          <a:bodyPr/>
          <a:lstStyle/>
          <a:p>
            <a:pPr marL="0" indent="0" algn="ctr">
              <a:buClr>
                <a:srgbClr val="FF0000"/>
              </a:buClr>
              <a:buNone/>
            </a:pPr>
            <a:r>
              <a:rPr lang="en-US" sz="6000" b="1" dirty="0"/>
              <a:t>Questions?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1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5864" y="46902"/>
            <a:ext cx="943300" cy="9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097368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71B865D-E826-4C47-B162-2BA384CAAFD7}" vid="{EAD4EC31-C099-46A8-9C3F-58CAFF21B50C}"/>
    </a:ext>
  </a:ext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>
          <a:solidFill>
            <a:srgbClr val="FF0000"/>
          </a:solidFill>
          <a:prstDash val="sys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>
              <a:lumMod val="75000"/>
              <a:lumOff val="2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278C7D6B233B45A2BB457C52EE00C5" ma:contentTypeVersion="0" ma:contentTypeDescription="Create a new document." ma:contentTypeScope="" ma:versionID="cfcaea51e2d0da910bcc467cfdc458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0886F2-9F9C-4EBB-A921-EFAD0286C36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B56635-3E53-4C76-B8A5-E084E5460B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A63494-9C5E-42E7-B0DE-F15EEFDC9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35855</TotalTime>
  <Words>985</Words>
  <Application>Microsoft Office PowerPoint</Application>
  <PresentationFormat>On-screen Show (4:3)</PresentationFormat>
  <Paragraphs>191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Bell MT</vt:lpstr>
      <vt:lpstr>Calibri</vt:lpstr>
      <vt:lpstr>Calibri Light</vt:lpstr>
      <vt:lpstr>Franklin Gothic Book</vt:lpstr>
      <vt:lpstr>Franklin Gothic Heavy</vt:lpstr>
      <vt:lpstr>Trebuchet MS</vt:lpstr>
      <vt:lpstr>Wingdings</vt:lpstr>
      <vt:lpstr>3_Office Theme</vt:lpstr>
      <vt:lpstr>1_Default Design</vt:lpstr>
      <vt:lpstr>3_Default Design</vt:lpstr>
      <vt:lpstr>10_Default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NMCI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john.d.burrow</dc:creator>
  <cp:lastModifiedBy>Rich Leino</cp:lastModifiedBy>
  <cp:revision>1652</cp:revision>
  <cp:lastPrinted>2017-02-14T13:44:47Z</cp:lastPrinted>
  <dcterms:created xsi:type="dcterms:W3CDTF">2011-05-06T17:49:05Z</dcterms:created>
  <dcterms:modified xsi:type="dcterms:W3CDTF">2021-05-29T17:30:30Z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0x010100BF278C7D6B233B45A2BB457C52EE00C5</vt:lpwstr>
  </property>
</Properties>
</file>