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2.jpg" ContentType="image/jpg"/>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5"/>
    <p:sldMasterId id="2147483684" r:id="rId6"/>
    <p:sldMasterId id="2147483696" r:id="rId7"/>
    <p:sldMasterId id="2147483709" r:id="rId8"/>
    <p:sldMasterId id="2147483722" r:id="rId9"/>
  </p:sldMasterIdLst>
  <p:notesMasterIdLst>
    <p:notesMasterId r:id="rId23"/>
  </p:notesMasterIdLst>
  <p:handoutMasterIdLst>
    <p:handoutMasterId r:id="rId24"/>
  </p:handoutMasterIdLst>
  <p:sldIdLst>
    <p:sldId id="470" r:id="rId10"/>
    <p:sldId id="454" r:id="rId11"/>
    <p:sldId id="417" r:id="rId12"/>
    <p:sldId id="455" r:id="rId13"/>
    <p:sldId id="456" r:id="rId14"/>
    <p:sldId id="471" r:id="rId15"/>
    <p:sldId id="472" r:id="rId16"/>
    <p:sldId id="413" r:id="rId17"/>
    <p:sldId id="458" r:id="rId18"/>
    <p:sldId id="444" r:id="rId19"/>
    <p:sldId id="443" r:id="rId20"/>
    <p:sldId id="468" r:id="rId21"/>
    <p:sldId id="432"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3E"/>
    <a:srgbClr val="313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7" autoAdjust="0"/>
    <p:restoredTop sz="96395" autoAdjust="0"/>
  </p:normalViewPr>
  <p:slideViewPr>
    <p:cSldViewPr>
      <p:cViewPr varScale="1">
        <p:scale>
          <a:sx n="111" d="100"/>
          <a:sy n="111" d="100"/>
        </p:scale>
        <p:origin x="1482"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C5FE7-B843-4C50-90DC-13E5B086519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0B0BFBC-CDEF-4740-B0CF-BA2C3EBD899F}">
      <dgm:prSet phldrT="[Text]"/>
      <dgm:spPr>
        <a:solidFill>
          <a:srgbClr val="0070C0"/>
        </a:solidFill>
        <a:ln>
          <a:solidFill>
            <a:srgbClr val="FF0000"/>
          </a:solidFill>
        </a:ln>
      </dgm:spPr>
      <dgm:t>
        <a:bodyPr/>
        <a:lstStyle/>
        <a:p>
          <a:r>
            <a:rPr lang="en-US" dirty="0"/>
            <a:t>Obtaining Names</a:t>
          </a:r>
        </a:p>
      </dgm:t>
    </dgm:pt>
    <dgm:pt modelId="{448E5869-AD41-454C-BBC7-930D604BB464}" type="parTrans" cxnId="{D9EDB395-3422-4615-8180-CE31B2B28C81}">
      <dgm:prSet/>
      <dgm:spPr/>
      <dgm:t>
        <a:bodyPr/>
        <a:lstStyle/>
        <a:p>
          <a:endParaRPr lang="en-US"/>
        </a:p>
      </dgm:t>
    </dgm:pt>
    <dgm:pt modelId="{F6763F77-471D-403E-AB67-398EA89546DD}" type="sibTrans" cxnId="{D9EDB395-3422-4615-8180-CE31B2B28C81}">
      <dgm:prSet/>
      <dgm:spPr/>
      <dgm:t>
        <a:bodyPr/>
        <a:lstStyle/>
        <a:p>
          <a:endParaRPr lang="en-US"/>
        </a:p>
      </dgm:t>
    </dgm:pt>
    <dgm:pt modelId="{56492733-A6A3-4F56-B526-741C2E2E0668}">
      <dgm:prSet phldrT="[Text]"/>
      <dgm:spPr>
        <a:solidFill>
          <a:srgbClr val="0070C0"/>
        </a:solidFill>
        <a:ln>
          <a:solidFill>
            <a:srgbClr val="FF0000"/>
          </a:solidFill>
        </a:ln>
      </dgm:spPr>
      <dgm:t>
        <a:bodyPr/>
        <a:lstStyle/>
        <a:p>
          <a:r>
            <a:rPr lang="en-US" dirty="0"/>
            <a:t>Prospecting</a:t>
          </a:r>
        </a:p>
      </dgm:t>
    </dgm:pt>
    <dgm:pt modelId="{61DE8146-5384-4840-8A39-53268A9A35AF}" type="parTrans" cxnId="{39629BF0-6080-49AB-81C0-2996DA95677A}">
      <dgm:prSet/>
      <dgm:spPr/>
      <dgm:t>
        <a:bodyPr/>
        <a:lstStyle/>
        <a:p>
          <a:endParaRPr lang="en-US"/>
        </a:p>
      </dgm:t>
    </dgm:pt>
    <dgm:pt modelId="{1D6E9F12-CCAE-4BD9-BD46-6A91BB276A80}" type="sibTrans" cxnId="{39629BF0-6080-49AB-81C0-2996DA95677A}">
      <dgm:prSet/>
      <dgm:spPr/>
      <dgm:t>
        <a:bodyPr/>
        <a:lstStyle/>
        <a:p>
          <a:endParaRPr lang="en-US"/>
        </a:p>
      </dgm:t>
    </dgm:pt>
    <dgm:pt modelId="{896393AE-E8FA-4C38-A66D-7F5CB4EAF2AE}">
      <dgm:prSet phldrT="[Text]"/>
      <dgm:spPr>
        <a:ln>
          <a:solidFill>
            <a:srgbClr val="FF0000"/>
          </a:solidFill>
        </a:ln>
      </dgm:spPr>
      <dgm:t>
        <a:bodyPr/>
        <a:lstStyle/>
        <a:p>
          <a:r>
            <a:rPr lang="en-US" dirty="0"/>
            <a:t>Screening</a:t>
          </a:r>
        </a:p>
      </dgm:t>
    </dgm:pt>
    <dgm:pt modelId="{D0A5D5C8-8834-4AE3-A766-DB744B79210A}" type="parTrans" cxnId="{9019BBA8-4B91-41C5-AF62-66E918AA3D25}">
      <dgm:prSet/>
      <dgm:spPr/>
      <dgm:t>
        <a:bodyPr/>
        <a:lstStyle/>
        <a:p>
          <a:endParaRPr lang="en-US"/>
        </a:p>
      </dgm:t>
    </dgm:pt>
    <dgm:pt modelId="{118ED00B-372E-43BB-A090-E5FAD4A9D9ED}" type="sibTrans" cxnId="{9019BBA8-4B91-41C5-AF62-66E918AA3D25}">
      <dgm:prSet/>
      <dgm:spPr/>
      <dgm:t>
        <a:bodyPr/>
        <a:lstStyle/>
        <a:p>
          <a:endParaRPr lang="en-US"/>
        </a:p>
      </dgm:t>
    </dgm:pt>
    <dgm:pt modelId="{91C0A9FA-576D-442B-8BF3-53F02C64BA57}">
      <dgm:prSet phldrT="[Text]"/>
      <dgm:spPr>
        <a:ln>
          <a:solidFill>
            <a:srgbClr val="FF0000"/>
          </a:solidFill>
        </a:ln>
      </dgm:spPr>
      <dgm:t>
        <a:bodyPr/>
        <a:lstStyle/>
        <a:p>
          <a:r>
            <a:rPr lang="en-US" dirty="0"/>
            <a:t>Selling</a:t>
          </a:r>
        </a:p>
      </dgm:t>
    </dgm:pt>
    <dgm:pt modelId="{0670D060-AB35-4301-BDB7-115020456D3F}" type="parTrans" cxnId="{6F4DA0AA-0E08-4AE7-9F69-88C5F3515F7B}">
      <dgm:prSet/>
      <dgm:spPr/>
      <dgm:t>
        <a:bodyPr/>
        <a:lstStyle/>
        <a:p>
          <a:endParaRPr lang="en-US"/>
        </a:p>
      </dgm:t>
    </dgm:pt>
    <dgm:pt modelId="{1AE3740D-9048-410D-B518-C85D60DB9FEB}" type="sibTrans" cxnId="{6F4DA0AA-0E08-4AE7-9F69-88C5F3515F7B}">
      <dgm:prSet/>
      <dgm:spPr/>
      <dgm:t>
        <a:bodyPr/>
        <a:lstStyle/>
        <a:p>
          <a:endParaRPr lang="en-US"/>
        </a:p>
      </dgm:t>
    </dgm:pt>
    <dgm:pt modelId="{FCE8AD81-4175-4AF4-AB62-5B8028D19F5F}">
      <dgm:prSet phldrT="[Text]"/>
      <dgm:spPr>
        <a:solidFill>
          <a:srgbClr val="0070C0"/>
        </a:solidFill>
        <a:ln>
          <a:solidFill>
            <a:srgbClr val="FF0000"/>
          </a:solidFill>
        </a:ln>
      </dgm:spPr>
      <dgm:t>
        <a:bodyPr/>
        <a:lstStyle/>
        <a:p>
          <a:r>
            <a:rPr lang="en-US" dirty="0"/>
            <a:t>Processing</a:t>
          </a:r>
        </a:p>
      </dgm:t>
    </dgm:pt>
    <dgm:pt modelId="{1409A5ED-4639-4152-B1C2-9B705F493077}" type="parTrans" cxnId="{86CFF8A9-175D-4496-876A-9F756CA68FE2}">
      <dgm:prSet/>
      <dgm:spPr/>
      <dgm:t>
        <a:bodyPr/>
        <a:lstStyle/>
        <a:p>
          <a:endParaRPr lang="en-US"/>
        </a:p>
      </dgm:t>
    </dgm:pt>
    <dgm:pt modelId="{A057DE30-5CBD-44F8-8508-8018BDEA456E}" type="sibTrans" cxnId="{86CFF8A9-175D-4496-876A-9F756CA68FE2}">
      <dgm:prSet/>
      <dgm:spPr/>
      <dgm:t>
        <a:bodyPr/>
        <a:lstStyle/>
        <a:p>
          <a:endParaRPr lang="en-US"/>
        </a:p>
      </dgm:t>
    </dgm:pt>
    <dgm:pt modelId="{A149649C-B6E3-49B7-B6A6-2403BE8BADA2}">
      <dgm:prSet/>
      <dgm:spPr>
        <a:solidFill>
          <a:srgbClr val="0070C0"/>
        </a:solidFill>
        <a:ln>
          <a:solidFill>
            <a:srgbClr val="FF0000"/>
          </a:solidFill>
        </a:ln>
      </dgm:spPr>
      <dgm:t>
        <a:bodyPr/>
        <a:lstStyle/>
        <a:p>
          <a:r>
            <a:rPr lang="en-US" dirty="0"/>
            <a:t>Pool Program</a:t>
          </a:r>
        </a:p>
      </dgm:t>
    </dgm:pt>
    <dgm:pt modelId="{876DC143-F13E-45BF-A680-44CCFEAC8B9B}" type="parTrans" cxnId="{C605088B-BCA1-4AE5-BB78-46847630FE44}">
      <dgm:prSet/>
      <dgm:spPr/>
      <dgm:t>
        <a:bodyPr/>
        <a:lstStyle/>
        <a:p>
          <a:endParaRPr lang="en-US"/>
        </a:p>
      </dgm:t>
    </dgm:pt>
    <dgm:pt modelId="{1BEEC29F-ECB8-4B8A-B435-4441002929C0}" type="sibTrans" cxnId="{C605088B-BCA1-4AE5-BB78-46847630FE44}">
      <dgm:prSet/>
      <dgm:spPr/>
      <dgm:t>
        <a:bodyPr/>
        <a:lstStyle/>
        <a:p>
          <a:endParaRPr lang="en-US"/>
        </a:p>
      </dgm:t>
    </dgm:pt>
    <dgm:pt modelId="{9492457A-9CB1-4437-AEB2-D61D3EF19A45}">
      <dgm:prSet/>
      <dgm:spPr>
        <a:solidFill>
          <a:srgbClr val="0070C0"/>
        </a:solidFill>
        <a:ln>
          <a:solidFill>
            <a:srgbClr val="FF0000"/>
          </a:solidFill>
        </a:ln>
      </dgm:spPr>
      <dgm:t>
        <a:bodyPr/>
        <a:lstStyle/>
        <a:p>
          <a:r>
            <a:rPr lang="en-US" dirty="0"/>
            <a:t>Shipping</a:t>
          </a:r>
        </a:p>
      </dgm:t>
    </dgm:pt>
    <dgm:pt modelId="{949D077E-5A56-4803-B71A-BD2A7CF144C9}" type="parTrans" cxnId="{E5B4615C-D33D-4398-B175-73016DAD7E31}">
      <dgm:prSet/>
      <dgm:spPr/>
      <dgm:t>
        <a:bodyPr/>
        <a:lstStyle/>
        <a:p>
          <a:endParaRPr lang="en-US"/>
        </a:p>
      </dgm:t>
    </dgm:pt>
    <dgm:pt modelId="{F460C406-FB91-41BF-A3C7-C77B01E46D02}" type="sibTrans" cxnId="{E5B4615C-D33D-4398-B175-73016DAD7E31}">
      <dgm:prSet/>
      <dgm:spPr/>
      <dgm:t>
        <a:bodyPr/>
        <a:lstStyle/>
        <a:p>
          <a:endParaRPr lang="en-US"/>
        </a:p>
      </dgm:t>
    </dgm:pt>
    <dgm:pt modelId="{F5D5138D-81AC-4A4B-93E2-B91A120EBD84}">
      <dgm:prSet/>
      <dgm:spPr>
        <a:solidFill>
          <a:srgbClr val="0070C0"/>
        </a:solidFill>
        <a:ln>
          <a:solidFill>
            <a:srgbClr val="FF0000"/>
          </a:solidFill>
        </a:ln>
      </dgm:spPr>
      <dgm:t>
        <a:bodyPr/>
        <a:lstStyle/>
        <a:p>
          <a:r>
            <a:rPr lang="en-US" dirty="0"/>
            <a:t>Command Recruiting</a:t>
          </a:r>
        </a:p>
      </dgm:t>
    </dgm:pt>
    <dgm:pt modelId="{E9233F0B-00EC-4939-BD22-88E19A1A007E}" type="parTrans" cxnId="{5366DAB8-0782-4527-8595-E153408D59BA}">
      <dgm:prSet/>
      <dgm:spPr/>
      <dgm:t>
        <a:bodyPr/>
        <a:lstStyle/>
        <a:p>
          <a:endParaRPr lang="en-US"/>
        </a:p>
      </dgm:t>
    </dgm:pt>
    <dgm:pt modelId="{D540492A-6CEE-4A12-BC6E-CC701135BE0D}" type="sibTrans" cxnId="{5366DAB8-0782-4527-8595-E153408D59BA}">
      <dgm:prSet/>
      <dgm:spPr/>
      <dgm:t>
        <a:bodyPr/>
        <a:lstStyle/>
        <a:p>
          <a:endParaRPr lang="en-US"/>
        </a:p>
      </dgm:t>
    </dgm:pt>
    <dgm:pt modelId="{00FEABD7-AF2D-4803-852B-B1A05AD69D26}" type="pres">
      <dgm:prSet presAssocID="{081C5FE7-B843-4C50-90DC-13E5B0865198}" presName="Name0" presStyleCnt="0">
        <dgm:presLayoutVars>
          <dgm:dir/>
          <dgm:resizeHandles val="exact"/>
        </dgm:presLayoutVars>
      </dgm:prSet>
      <dgm:spPr/>
      <dgm:t>
        <a:bodyPr/>
        <a:lstStyle/>
        <a:p>
          <a:endParaRPr lang="en-US"/>
        </a:p>
      </dgm:t>
    </dgm:pt>
    <dgm:pt modelId="{83E766F3-4DF5-4BD4-AB5D-393670D6FD65}" type="pres">
      <dgm:prSet presAssocID="{081C5FE7-B843-4C50-90DC-13E5B0865198}" presName="cycle" presStyleCnt="0"/>
      <dgm:spPr/>
    </dgm:pt>
    <dgm:pt modelId="{464ADAEF-3E64-4DCF-988B-F56521C10AF6}" type="pres">
      <dgm:prSet presAssocID="{C0B0BFBC-CDEF-4740-B0CF-BA2C3EBD899F}" presName="nodeFirstNode" presStyleLbl="node1" presStyleIdx="0" presStyleCnt="8">
        <dgm:presLayoutVars>
          <dgm:bulletEnabled val="1"/>
        </dgm:presLayoutVars>
      </dgm:prSet>
      <dgm:spPr/>
      <dgm:t>
        <a:bodyPr/>
        <a:lstStyle/>
        <a:p>
          <a:endParaRPr lang="en-US"/>
        </a:p>
      </dgm:t>
    </dgm:pt>
    <dgm:pt modelId="{C6E7DC5B-8475-47A0-80A4-0D3AB6AFD641}" type="pres">
      <dgm:prSet presAssocID="{F6763F77-471D-403E-AB67-398EA89546DD}" presName="sibTransFirstNode" presStyleLbl="bgShp" presStyleIdx="0" presStyleCnt="1" custLinFactNeighborX="-280" custLinFactNeighborY="-315"/>
      <dgm:spPr/>
      <dgm:t>
        <a:bodyPr/>
        <a:lstStyle/>
        <a:p>
          <a:endParaRPr lang="en-US"/>
        </a:p>
      </dgm:t>
    </dgm:pt>
    <dgm:pt modelId="{9F157C2C-D5E8-4DE2-9E4B-549E9D9DD36C}" type="pres">
      <dgm:prSet presAssocID="{56492733-A6A3-4F56-B526-741C2E2E0668}" presName="nodeFollowingNodes" presStyleLbl="node1" presStyleIdx="1" presStyleCnt="8" custRadScaleRad="98936" custRadScaleInc="19617">
        <dgm:presLayoutVars>
          <dgm:bulletEnabled val="1"/>
        </dgm:presLayoutVars>
      </dgm:prSet>
      <dgm:spPr/>
      <dgm:t>
        <a:bodyPr/>
        <a:lstStyle/>
        <a:p>
          <a:endParaRPr lang="en-US"/>
        </a:p>
      </dgm:t>
    </dgm:pt>
    <dgm:pt modelId="{17E1196C-2F2B-49BC-9DDC-B7245967C549}" type="pres">
      <dgm:prSet presAssocID="{896393AE-E8FA-4C38-A66D-7F5CB4EAF2AE}" presName="nodeFollowingNodes" presStyleLbl="node1" presStyleIdx="2" presStyleCnt="8">
        <dgm:presLayoutVars>
          <dgm:bulletEnabled val="1"/>
        </dgm:presLayoutVars>
      </dgm:prSet>
      <dgm:spPr/>
      <dgm:t>
        <a:bodyPr/>
        <a:lstStyle/>
        <a:p>
          <a:endParaRPr lang="en-US"/>
        </a:p>
      </dgm:t>
    </dgm:pt>
    <dgm:pt modelId="{F68D7A44-322B-4140-B711-FD0109B3E764}" type="pres">
      <dgm:prSet presAssocID="{91C0A9FA-576D-442B-8BF3-53F02C64BA57}" presName="nodeFollowingNodes" presStyleLbl="node1" presStyleIdx="3" presStyleCnt="8" custRadScaleRad="99173" custRadScaleInc="-19166">
        <dgm:presLayoutVars>
          <dgm:bulletEnabled val="1"/>
        </dgm:presLayoutVars>
      </dgm:prSet>
      <dgm:spPr/>
      <dgm:t>
        <a:bodyPr/>
        <a:lstStyle/>
        <a:p>
          <a:endParaRPr lang="en-US"/>
        </a:p>
      </dgm:t>
    </dgm:pt>
    <dgm:pt modelId="{4F4BD5A4-994D-476D-9E43-8F0C37171DDD}" type="pres">
      <dgm:prSet presAssocID="{FCE8AD81-4175-4AF4-AB62-5B8028D19F5F}" presName="nodeFollowingNodes" presStyleLbl="node1" presStyleIdx="4" presStyleCnt="8">
        <dgm:presLayoutVars>
          <dgm:bulletEnabled val="1"/>
        </dgm:presLayoutVars>
      </dgm:prSet>
      <dgm:spPr/>
      <dgm:t>
        <a:bodyPr/>
        <a:lstStyle/>
        <a:p>
          <a:endParaRPr lang="en-US"/>
        </a:p>
      </dgm:t>
    </dgm:pt>
    <dgm:pt modelId="{8BCBBD02-6DC2-40C7-A731-D7FAB95D78E3}" type="pres">
      <dgm:prSet presAssocID="{A149649C-B6E3-49B7-B6A6-2403BE8BADA2}" presName="nodeFollowingNodes" presStyleLbl="node1" presStyleIdx="5" presStyleCnt="8" custRadScaleRad="102851" custRadScaleInc="23034">
        <dgm:presLayoutVars>
          <dgm:bulletEnabled val="1"/>
        </dgm:presLayoutVars>
      </dgm:prSet>
      <dgm:spPr/>
      <dgm:t>
        <a:bodyPr/>
        <a:lstStyle/>
        <a:p>
          <a:endParaRPr lang="en-US"/>
        </a:p>
      </dgm:t>
    </dgm:pt>
    <dgm:pt modelId="{3FD344A7-096E-4242-A4F6-E1718D8B78D2}" type="pres">
      <dgm:prSet presAssocID="{9492457A-9CB1-4437-AEB2-D61D3EF19A45}" presName="nodeFollowingNodes" presStyleLbl="node1" presStyleIdx="6" presStyleCnt="8">
        <dgm:presLayoutVars>
          <dgm:bulletEnabled val="1"/>
        </dgm:presLayoutVars>
      </dgm:prSet>
      <dgm:spPr/>
      <dgm:t>
        <a:bodyPr/>
        <a:lstStyle/>
        <a:p>
          <a:endParaRPr lang="en-US"/>
        </a:p>
      </dgm:t>
    </dgm:pt>
    <dgm:pt modelId="{B4E797DD-3917-4F22-9A01-4C2B541BF17E}" type="pres">
      <dgm:prSet presAssocID="{F5D5138D-81AC-4A4B-93E2-B91A120EBD84}" presName="nodeFollowingNodes" presStyleLbl="node1" presStyleIdx="7" presStyleCnt="8" custRadScaleRad="102623" custRadScaleInc="-23477">
        <dgm:presLayoutVars>
          <dgm:bulletEnabled val="1"/>
        </dgm:presLayoutVars>
      </dgm:prSet>
      <dgm:spPr/>
      <dgm:t>
        <a:bodyPr/>
        <a:lstStyle/>
        <a:p>
          <a:endParaRPr lang="en-US"/>
        </a:p>
      </dgm:t>
    </dgm:pt>
  </dgm:ptLst>
  <dgm:cxnLst>
    <dgm:cxn modelId="{6F4DA0AA-0E08-4AE7-9F69-88C5F3515F7B}" srcId="{081C5FE7-B843-4C50-90DC-13E5B0865198}" destId="{91C0A9FA-576D-442B-8BF3-53F02C64BA57}" srcOrd="3" destOrd="0" parTransId="{0670D060-AB35-4301-BDB7-115020456D3F}" sibTransId="{1AE3740D-9048-410D-B518-C85D60DB9FEB}"/>
    <dgm:cxn modelId="{E9525778-6336-4139-AA13-2D0D21CCC2C8}" type="presOf" srcId="{896393AE-E8FA-4C38-A66D-7F5CB4EAF2AE}" destId="{17E1196C-2F2B-49BC-9DDC-B7245967C549}" srcOrd="0" destOrd="0" presId="urn:microsoft.com/office/officeart/2005/8/layout/cycle3"/>
    <dgm:cxn modelId="{5D9ACB6D-55CD-4E9A-9CB5-611CB795063B}" type="presOf" srcId="{91C0A9FA-576D-442B-8BF3-53F02C64BA57}" destId="{F68D7A44-322B-4140-B711-FD0109B3E764}" srcOrd="0" destOrd="0" presId="urn:microsoft.com/office/officeart/2005/8/layout/cycle3"/>
    <dgm:cxn modelId="{5366DAB8-0782-4527-8595-E153408D59BA}" srcId="{081C5FE7-B843-4C50-90DC-13E5B0865198}" destId="{F5D5138D-81AC-4A4B-93E2-B91A120EBD84}" srcOrd="7" destOrd="0" parTransId="{E9233F0B-00EC-4939-BD22-88E19A1A007E}" sibTransId="{D540492A-6CEE-4A12-BC6E-CC701135BE0D}"/>
    <dgm:cxn modelId="{E717F9CF-F782-4E29-BDD4-753FEC6988B0}" type="presOf" srcId="{F6763F77-471D-403E-AB67-398EA89546DD}" destId="{C6E7DC5B-8475-47A0-80A4-0D3AB6AFD641}" srcOrd="0" destOrd="0" presId="urn:microsoft.com/office/officeart/2005/8/layout/cycle3"/>
    <dgm:cxn modelId="{60A448BB-78C2-496D-9E27-97126D108266}" type="presOf" srcId="{A149649C-B6E3-49B7-B6A6-2403BE8BADA2}" destId="{8BCBBD02-6DC2-40C7-A731-D7FAB95D78E3}" srcOrd="0" destOrd="0" presId="urn:microsoft.com/office/officeart/2005/8/layout/cycle3"/>
    <dgm:cxn modelId="{C605088B-BCA1-4AE5-BB78-46847630FE44}" srcId="{081C5FE7-B843-4C50-90DC-13E5B0865198}" destId="{A149649C-B6E3-49B7-B6A6-2403BE8BADA2}" srcOrd="5" destOrd="0" parTransId="{876DC143-F13E-45BF-A680-44CCFEAC8B9B}" sibTransId="{1BEEC29F-ECB8-4B8A-B435-4441002929C0}"/>
    <dgm:cxn modelId="{087B4750-DDBD-49E4-AAF0-52D7DD6443CC}" type="presOf" srcId="{FCE8AD81-4175-4AF4-AB62-5B8028D19F5F}" destId="{4F4BD5A4-994D-476D-9E43-8F0C37171DDD}" srcOrd="0" destOrd="0" presId="urn:microsoft.com/office/officeart/2005/8/layout/cycle3"/>
    <dgm:cxn modelId="{D0C8C145-014C-420D-A346-C5956C06DC70}" type="presOf" srcId="{C0B0BFBC-CDEF-4740-B0CF-BA2C3EBD899F}" destId="{464ADAEF-3E64-4DCF-988B-F56521C10AF6}" srcOrd="0" destOrd="0" presId="urn:microsoft.com/office/officeart/2005/8/layout/cycle3"/>
    <dgm:cxn modelId="{DD0F86C9-B6AA-46C1-89B2-D02D35853536}" type="presOf" srcId="{56492733-A6A3-4F56-B526-741C2E2E0668}" destId="{9F157C2C-D5E8-4DE2-9E4B-549E9D9DD36C}" srcOrd="0" destOrd="0" presId="urn:microsoft.com/office/officeart/2005/8/layout/cycle3"/>
    <dgm:cxn modelId="{86CFF8A9-175D-4496-876A-9F756CA68FE2}" srcId="{081C5FE7-B843-4C50-90DC-13E5B0865198}" destId="{FCE8AD81-4175-4AF4-AB62-5B8028D19F5F}" srcOrd="4" destOrd="0" parTransId="{1409A5ED-4639-4152-B1C2-9B705F493077}" sibTransId="{A057DE30-5CBD-44F8-8508-8018BDEA456E}"/>
    <dgm:cxn modelId="{9019BBA8-4B91-41C5-AF62-66E918AA3D25}" srcId="{081C5FE7-B843-4C50-90DC-13E5B0865198}" destId="{896393AE-E8FA-4C38-A66D-7F5CB4EAF2AE}" srcOrd="2" destOrd="0" parTransId="{D0A5D5C8-8834-4AE3-A766-DB744B79210A}" sibTransId="{118ED00B-372E-43BB-A090-E5FAD4A9D9ED}"/>
    <dgm:cxn modelId="{E5B4615C-D33D-4398-B175-73016DAD7E31}" srcId="{081C5FE7-B843-4C50-90DC-13E5B0865198}" destId="{9492457A-9CB1-4437-AEB2-D61D3EF19A45}" srcOrd="6" destOrd="0" parTransId="{949D077E-5A56-4803-B71A-BD2A7CF144C9}" sibTransId="{F460C406-FB91-41BF-A3C7-C77B01E46D02}"/>
    <dgm:cxn modelId="{D9EDB395-3422-4615-8180-CE31B2B28C81}" srcId="{081C5FE7-B843-4C50-90DC-13E5B0865198}" destId="{C0B0BFBC-CDEF-4740-B0CF-BA2C3EBD899F}" srcOrd="0" destOrd="0" parTransId="{448E5869-AD41-454C-BBC7-930D604BB464}" sibTransId="{F6763F77-471D-403E-AB67-398EA89546DD}"/>
    <dgm:cxn modelId="{C38BB8A1-F5CC-47C5-8615-7BA82A0B8EAD}" type="presOf" srcId="{081C5FE7-B843-4C50-90DC-13E5B0865198}" destId="{00FEABD7-AF2D-4803-852B-B1A05AD69D26}" srcOrd="0" destOrd="0" presId="urn:microsoft.com/office/officeart/2005/8/layout/cycle3"/>
    <dgm:cxn modelId="{7205A0AE-F3E6-46DE-A707-533A4C3EFCB6}" type="presOf" srcId="{9492457A-9CB1-4437-AEB2-D61D3EF19A45}" destId="{3FD344A7-096E-4242-A4F6-E1718D8B78D2}" srcOrd="0" destOrd="0" presId="urn:microsoft.com/office/officeart/2005/8/layout/cycle3"/>
    <dgm:cxn modelId="{39629BF0-6080-49AB-81C0-2996DA95677A}" srcId="{081C5FE7-B843-4C50-90DC-13E5B0865198}" destId="{56492733-A6A3-4F56-B526-741C2E2E0668}" srcOrd="1" destOrd="0" parTransId="{61DE8146-5384-4840-8A39-53268A9A35AF}" sibTransId="{1D6E9F12-CCAE-4BD9-BD46-6A91BB276A80}"/>
    <dgm:cxn modelId="{38356D15-5F9F-403B-9411-DA4D624B8E8B}" type="presOf" srcId="{F5D5138D-81AC-4A4B-93E2-B91A120EBD84}" destId="{B4E797DD-3917-4F22-9A01-4C2B541BF17E}" srcOrd="0" destOrd="0" presId="urn:microsoft.com/office/officeart/2005/8/layout/cycle3"/>
    <dgm:cxn modelId="{6F59FEE4-E25F-456B-9591-F00B09C5F22B}" type="presParOf" srcId="{00FEABD7-AF2D-4803-852B-B1A05AD69D26}" destId="{83E766F3-4DF5-4BD4-AB5D-393670D6FD65}" srcOrd="0" destOrd="0" presId="urn:microsoft.com/office/officeart/2005/8/layout/cycle3"/>
    <dgm:cxn modelId="{05515AF2-3EC6-42CC-AE62-71A6D6B41EE2}" type="presParOf" srcId="{83E766F3-4DF5-4BD4-AB5D-393670D6FD65}" destId="{464ADAEF-3E64-4DCF-988B-F56521C10AF6}" srcOrd="0" destOrd="0" presId="urn:microsoft.com/office/officeart/2005/8/layout/cycle3"/>
    <dgm:cxn modelId="{B0BD8648-A5D1-47CE-89B2-53E1CBBDA01A}" type="presParOf" srcId="{83E766F3-4DF5-4BD4-AB5D-393670D6FD65}" destId="{C6E7DC5B-8475-47A0-80A4-0D3AB6AFD641}" srcOrd="1" destOrd="0" presId="urn:microsoft.com/office/officeart/2005/8/layout/cycle3"/>
    <dgm:cxn modelId="{AB855CFF-9E75-4C52-BDFA-0595AF9163D4}" type="presParOf" srcId="{83E766F3-4DF5-4BD4-AB5D-393670D6FD65}" destId="{9F157C2C-D5E8-4DE2-9E4B-549E9D9DD36C}" srcOrd="2" destOrd="0" presId="urn:microsoft.com/office/officeart/2005/8/layout/cycle3"/>
    <dgm:cxn modelId="{96D5328F-BD22-4562-B170-7C6F65529592}" type="presParOf" srcId="{83E766F3-4DF5-4BD4-AB5D-393670D6FD65}" destId="{17E1196C-2F2B-49BC-9DDC-B7245967C549}" srcOrd="3" destOrd="0" presId="urn:microsoft.com/office/officeart/2005/8/layout/cycle3"/>
    <dgm:cxn modelId="{94491E7E-DAA4-4602-9AFF-E84346558A17}" type="presParOf" srcId="{83E766F3-4DF5-4BD4-AB5D-393670D6FD65}" destId="{F68D7A44-322B-4140-B711-FD0109B3E764}" srcOrd="4" destOrd="0" presId="urn:microsoft.com/office/officeart/2005/8/layout/cycle3"/>
    <dgm:cxn modelId="{FF085BB9-060E-4C38-8541-C580FFE4E6D0}" type="presParOf" srcId="{83E766F3-4DF5-4BD4-AB5D-393670D6FD65}" destId="{4F4BD5A4-994D-476D-9E43-8F0C37171DDD}" srcOrd="5" destOrd="0" presId="urn:microsoft.com/office/officeart/2005/8/layout/cycle3"/>
    <dgm:cxn modelId="{B20BFC33-AC4E-4664-BFB9-4683F133B35C}" type="presParOf" srcId="{83E766F3-4DF5-4BD4-AB5D-393670D6FD65}" destId="{8BCBBD02-6DC2-40C7-A731-D7FAB95D78E3}" srcOrd="6" destOrd="0" presId="urn:microsoft.com/office/officeart/2005/8/layout/cycle3"/>
    <dgm:cxn modelId="{6D7320A8-B425-45B7-B345-FAB8FA9F90B8}" type="presParOf" srcId="{83E766F3-4DF5-4BD4-AB5D-393670D6FD65}" destId="{3FD344A7-096E-4242-A4F6-E1718D8B78D2}" srcOrd="7" destOrd="0" presId="urn:microsoft.com/office/officeart/2005/8/layout/cycle3"/>
    <dgm:cxn modelId="{6C0D070D-3475-4C53-9D02-3F332B802383}" type="presParOf" srcId="{83E766F3-4DF5-4BD4-AB5D-393670D6FD65}" destId="{B4E797DD-3917-4F22-9A01-4C2B541BF17E}" srcOrd="8" destOrd="0" presId="urn:microsoft.com/office/officeart/2005/8/layout/cycle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58AA1-A49B-4EB1-B762-23970E77772F}" type="doc">
      <dgm:prSet loTypeId="urn:microsoft.com/office/officeart/2005/8/layout/equation1" loCatId="process" qsTypeId="urn:microsoft.com/office/officeart/2005/8/quickstyle/simple1" qsCatId="simple" csTypeId="urn:microsoft.com/office/officeart/2005/8/colors/accent3_2" csCatId="accent3" phldr="1"/>
      <dgm:spPr/>
    </dgm:pt>
    <dgm:pt modelId="{341AC492-6BAE-4902-AFB0-A461CDC661E0}">
      <dgm:prSet phldrT="[Text]" custT="1"/>
      <dgm:spPr>
        <a:solidFill>
          <a:srgbClr val="92D050"/>
        </a:solidFill>
      </dgm:spPr>
      <dgm:t>
        <a:bodyPr/>
        <a:lstStyle/>
        <a:p>
          <a:r>
            <a:rPr lang="en-US" sz="1400" b="0" dirty="0" smtClean="0">
              <a:solidFill>
                <a:schemeClr val="tx1"/>
              </a:solidFill>
              <a:latin typeface="Calibri" panose="020F0502020204030204" pitchFamily="34" charset="0"/>
            </a:rPr>
            <a:t>Quality Recruiting Force</a:t>
          </a:r>
          <a:endParaRPr lang="en-US" sz="1400" b="0" dirty="0">
            <a:solidFill>
              <a:schemeClr val="tx1"/>
            </a:solidFill>
            <a:latin typeface="Calibri" panose="020F0502020204030204" pitchFamily="34" charset="0"/>
          </a:endParaRPr>
        </a:p>
      </dgm:t>
    </dgm:pt>
    <dgm:pt modelId="{1970893C-9139-4C73-8C8C-60B122E21442}" type="parTrans" cxnId="{C99485B7-969F-4F3B-B6D3-BF9B6977CE7E}">
      <dgm:prSet/>
      <dgm:spPr/>
      <dgm:t>
        <a:bodyPr/>
        <a:lstStyle/>
        <a:p>
          <a:endParaRPr lang="en-US" sz="1800">
            <a:solidFill>
              <a:schemeClr val="tx1"/>
            </a:solidFill>
            <a:latin typeface="Calibri" panose="020F0502020204030204" pitchFamily="34" charset="0"/>
          </a:endParaRPr>
        </a:p>
      </dgm:t>
    </dgm:pt>
    <dgm:pt modelId="{60955CF5-D926-4EE4-8D4C-F6E9681F2C47}" type="sibTrans" cxnId="{C99485B7-969F-4F3B-B6D3-BF9B6977CE7E}">
      <dgm:prSet custT="1"/>
      <dgm:spPr/>
      <dgm:t>
        <a:bodyPr/>
        <a:lstStyle/>
        <a:p>
          <a:endParaRPr lang="en-US" sz="1200" dirty="0">
            <a:solidFill>
              <a:schemeClr val="tx1"/>
            </a:solidFill>
            <a:latin typeface="Calibri" panose="020F0502020204030204" pitchFamily="34" charset="0"/>
          </a:endParaRPr>
        </a:p>
      </dgm:t>
    </dgm:pt>
    <dgm:pt modelId="{76946242-91F0-4B70-97F7-EEC79A216DC4}">
      <dgm:prSet phldrT="[Text]" custT="1"/>
      <dgm:spPr>
        <a:solidFill>
          <a:srgbClr val="92D050"/>
        </a:solidFill>
      </dgm:spPr>
      <dgm:t>
        <a:bodyPr/>
        <a:lstStyle/>
        <a:p>
          <a:r>
            <a:rPr lang="en-US" sz="1400" dirty="0" smtClean="0">
              <a:solidFill>
                <a:schemeClr val="tx1"/>
              </a:solidFill>
              <a:latin typeface="Calibri" panose="020F0502020204030204" pitchFamily="34" charset="0"/>
            </a:rPr>
            <a:t>Mission Success (High Quality People)</a:t>
          </a:r>
          <a:endParaRPr lang="en-US" sz="1400" dirty="0">
            <a:solidFill>
              <a:schemeClr val="tx1"/>
            </a:solidFill>
            <a:latin typeface="Calibri" panose="020F0502020204030204" pitchFamily="34" charset="0"/>
          </a:endParaRPr>
        </a:p>
      </dgm:t>
    </dgm:pt>
    <dgm:pt modelId="{8447CDCA-5EF0-49CA-A60E-D4BAE0C66B03}" type="parTrans" cxnId="{D205DAEE-F3D0-49EC-B75B-E96AA8198FA8}">
      <dgm:prSet/>
      <dgm:spPr/>
      <dgm:t>
        <a:bodyPr/>
        <a:lstStyle/>
        <a:p>
          <a:endParaRPr lang="en-US" sz="1800">
            <a:solidFill>
              <a:schemeClr val="tx1"/>
            </a:solidFill>
            <a:latin typeface="Calibri" panose="020F0502020204030204" pitchFamily="34" charset="0"/>
          </a:endParaRPr>
        </a:p>
      </dgm:t>
    </dgm:pt>
    <dgm:pt modelId="{BA0C5234-6807-4FA7-9FC5-47A5E5B4B1A2}" type="sibTrans" cxnId="{D205DAEE-F3D0-49EC-B75B-E96AA8198FA8}">
      <dgm:prSet/>
      <dgm:spPr/>
      <dgm:t>
        <a:bodyPr/>
        <a:lstStyle/>
        <a:p>
          <a:endParaRPr lang="en-US" sz="1800">
            <a:solidFill>
              <a:schemeClr val="tx1"/>
            </a:solidFill>
            <a:latin typeface="Calibri" panose="020F0502020204030204" pitchFamily="34" charset="0"/>
          </a:endParaRPr>
        </a:p>
      </dgm:t>
    </dgm:pt>
    <dgm:pt modelId="{00C3D599-1995-4CCF-84EB-83EAB3EE2189}">
      <dgm:prSet custT="1"/>
      <dgm:spPr>
        <a:solidFill>
          <a:srgbClr val="92D050"/>
        </a:solidFill>
      </dgm:spPr>
      <dgm:t>
        <a:bodyPr/>
        <a:lstStyle/>
        <a:p>
          <a:r>
            <a:rPr lang="en-US" sz="1400" dirty="0" smtClean="0">
              <a:solidFill>
                <a:schemeClr val="tx1"/>
              </a:solidFill>
              <a:latin typeface="Calibri" panose="020F0502020204030204" pitchFamily="34" charset="0"/>
            </a:rPr>
            <a:t>Systematic Recruiting</a:t>
          </a:r>
          <a:endParaRPr lang="en-US" sz="1400" dirty="0">
            <a:solidFill>
              <a:schemeClr val="tx1"/>
            </a:solidFill>
            <a:latin typeface="Calibri" panose="020F0502020204030204" pitchFamily="34" charset="0"/>
          </a:endParaRPr>
        </a:p>
      </dgm:t>
    </dgm:pt>
    <dgm:pt modelId="{6B4DEBE4-6C8C-4315-841B-648E80BF3781}" type="parTrans" cxnId="{60D7028C-7C86-4CB9-B977-BFC9B9429ECD}">
      <dgm:prSet/>
      <dgm:spPr/>
      <dgm:t>
        <a:bodyPr/>
        <a:lstStyle/>
        <a:p>
          <a:endParaRPr lang="en-US" sz="1800">
            <a:solidFill>
              <a:schemeClr val="tx1"/>
            </a:solidFill>
            <a:latin typeface="Calibri" panose="020F0502020204030204" pitchFamily="34" charset="0"/>
          </a:endParaRPr>
        </a:p>
      </dgm:t>
    </dgm:pt>
    <dgm:pt modelId="{4E15383E-1218-4150-AB0B-ADC9F1A518DE}" type="sibTrans" cxnId="{60D7028C-7C86-4CB9-B977-BFC9B9429ECD}">
      <dgm:prSet custT="1"/>
      <dgm:spPr/>
      <dgm:t>
        <a:bodyPr/>
        <a:lstStyle/>
        <a:p>
          <a:endParaRPr lang="en-US" sz="1200" dirty="0">
            <a:solidFill>
              <a:schemeClr val="tx1"/>
            </a:solidFill>
            <a:latin typeface="Calibri" panose="020F0502020204030204" pitchFamily="34" charset="0"/>
          </a:endParaRPr>
        </a:p>
      </dgm:t>
    </dgm:pt>
    <dgm:pt modelId="{CB2D1B28-B11E-43FD-9862-D4BD2A2DDE2C}">
      <dgm:prSet custT="1"/>
      <dgm:spPr>
        <a:solidFill>
          <a:srgbClr val="FFFF00"/>
        </a:solidFill>
      </dgm:spPr>
      <dgm:t>
        <a:bodyPr/>
        <a:lstStyle/>
        <a:p>
          <a:r>
            <a:rPr lang="en-US" sz="1400" dirty="0" smtClean="0">
              <a:solidFill>
                <a:schemeClr val="tx1"/>
              </a:solidFill>
              <a:latin typeface="Calibri" panose="020F0502020204030204" pitchFamily="34" charset="0"/>
            </a:rPr>
            <a:t>Funding: </a:t>
          </a:r>
          <a:r>
            <a:rPr lang="en-US" sz="1400" b="0" u="none" dirty="0" smtClean="0">
              <a:solidFill>
                <a:schemeClr val="tx1"/>
              </a:solidFill>
              <a:latin typeface="Calibri" panose="020F0502020204030204" pitchFamily="34" charset="0"/>
            </a:rPr>
            <a:t>Advertising &amp; </a:t>
          </a:r>
          <a:r>
            <a:rPr lang="en-US" sz="1400" dirty="0" smtClean="0">
              <a:solidFill>
                <a:schemeClr val="tx1"/>
              </a:solidFill>
              <a:latin typeface="Calibri" panose="020F0502020204030204" pitchFamily="34" charset="0"/>
            </a:rPr>
            <a:t>Rec Ops </a:t>
          </a:r>
          <a:endParaRPr lang="en-US" sz="1400" b="1" u="none" dirty="0">
            <a:solidFill>
              <a:schemeClr val="tx1"/>
            </a:solidFill>
            <a:latin typeface="Calibri" panose="020F0502020204030204" pitchFamily="34" charset="0"/>
          </a:endParaRPr>
        </a:p>
      </dgm:t>
    </dgm:pt>
    <dgm:pt modelId="{B250C476-D41A-4B99-9D8D-2C0509B43155}" type="parTrans" cxnId="{6FDC8D5C-2FF6-4D33-8DD1-D748086E152A}">
      <dgm:prSet/>
      <dgm:spPr/>
      <dgm:t>
        <a:bodyPr/>
        <a:lstStyle/>
        <a:p>
          <a:endParaRPr lang="en-US" sz="1800">
            <a:solidFill>
              <a:schemeClr val="tx1"/>
            </a:solidFill>
            <a:latin typeface="Calibri" panose="020F0502020204030204" pitchFamily="34" charset="0"/>
          </a:endParaRPr>
        </a:p>
      </dgm:t>
    </dgm:pt>
    <dgm:pt modelId="{8B0AF0FD-4C1B-4712-9DC8-62EDD216B856}" type="sibTrans" cxnId="{6FDC8D5C-2FF6-4D33-8DD1-D748086E152A}">
      <dgm:prSet custT="1"/>
      <dgm:spPr/>
      <dgm:t>
        <a:bodyPr/>
        <a:lstStyle/>
        <a:p>
          <a:endParaRPr lang="en-US" sz="1200" dirty="0">
            <a:solidFill>
              <a:schemeClr val="tx1"/>
            </a:solidFill>
            <a:latin typeface="Calibri" panose="020F0502020204030204" pitchFamily="34" charset="0"/>
          </a:endParaRPr>
        </a:p>
      </dgm:t>
    </dgm:pt>
    <dgm:pt modelId="{15B14CBC-5610-451F-A507-68E230EB185E}" type="pres">
      <dgm:prSet presAssocID="{F3E58AA1-A49B-4EB1-B762-23970E77772F}" presName="linearFlow" presStyleCnt="0">
        <dgm:presLayoutVars>
          <dgm:dir/>
          <dgm:resizeHandles val="exact"/>
        </dgm:presLayoutVars>
      </dgm:prSet>
      <dgm:spPr/>
    </dgm:pt>
    <dgm:pt modelId="{DA437477-F9E5-46B7-9F7F-8D167587B862}" type="pres">
      <dgm:prSet presAssocID="{341AC492-6BAE-4902-AFB0-A461CDC661E0}" presName="node" presStyleLbl="node1" presStyleIdx="0" presStyleCnt="4" custLinFactX="8081" custLinFactNeighborX="100000" custLinFactNeighborY="31">
        <dgm:presLayoutVars>
          <dgm:bulletEnabled val="1"/>
        </dgm:presLayoutVars>
      </dgm:prSet>
      <dgm:spPr/>
      <dgm:t>
        <a:bodyPr/>
        <a:lstStyle/>
        <a:p>
          <a:endParaRPr lang="en-US"/>
        </a:p>
      </dgm:t>
    </dgm:pt>
    <dgm:pt modelId="{81562F3B-72A2-4FD1-A641-352349699A89}" type="pres">
      <dgm:prSet presAssocID="{60955CF5-D926-4EE4-8D4C-F6E9681F2C47}" presName="spacerL" presStyleCnt="0"/>
      <dgm:spPr/>
    </dgm:pt>
    <dgm:pt modelId="{8671FA3D-3EB1-4544-B4AE-69FE0A825430}" type="pres">
      <dgm:prSet presAssocID="{60955CF5-D926-4EE4-8D4C-F6E9681F2C47}" presName="sibTrans" presStyleLbl="sibTrans2D1" presStyleIdx="0" presStyleCnt="3" custLinFactNeighborX="97700" custLinFactNeighborY="335"/>
      <dgm:spPr/>
      <dgm:t>
        <a:bodyPr/>
        <a:lstStyle/>
        <a:p>
          <a:endParaRPr lang="en-US"/>
        </a:p>
      </dgm:t>
    </dgm:pt>
    <dgm:pt modelId="{E3E501C9-7CEC-44B9-B1B0-95A77BAC49AA}" type="pres">
      <dgm:prSet presAssocID="{60955CF5-D926-4EE4-8D4C-F6E9681F2C47}" presName="spacerR" presStyleCnt="0"/>
      <dgm:spPr/>
    </dgm:pt>
    <dgm:pt modelId="{A7F753F5-738E-4080-A094-5E0FC1DB5B79}" type="pres">
      <dgm:prSet presAssocID="{00C3D599-1995-4CCF-84EB-83EAB3EE2189}" presName="node" presStyleLbl="node1" presStyleIdx="1" presStyleCnt="4" custLinFactX="3264" custLinFactNeighborX="100000" custLinFactNeighborY="-31">
        <dgm:presLayoutVars>
          <dgm:bulletEnabled val="1"/>
        </dgm:presLayoutVars>
      </dgm:prSet>
      <dgm:spPr/>
      <dgm:t>
        <a:bodyPr/>
        <a:lstStyle/>
        <a:p>
          <a:endParaRPr lang="en-US"/>
        </a:p>
      </dgm:t>
    </dgm:pt>
    <dgm:pt modelId="{114C7975-D1BE-46EF-9BCD-08A856FC572F}" type="pres">
      <dgm:prSet presAssocID="{4E15383E-1218-4150-AB0B-ADC9F1A518DE}" presName="spacerL" presStyleCnt="0"/>
      <dgm:spPr/>
    </dgm:pt>
    <dgm:pt modelId="{4AC10A59-B16D-439B-B202-2A945FFB5B58}" type="pres">
      <dgm:prSet presAssocID="{4E15383E-1218-4150-AB0B-ADC9F1A518DE}" presName="sibTrans" presStyleLbl="sibTrans2D1" presStyleIdx="1" presStyleCnt="3" custLinFactX="8473" custLinFactNeighborX="100000" custLinFactNeighborY="-2641"/>
      <dgm:spPr/>
      <dgm:t>
        <a:bodyPr/>
        <a:lstStyle/>
        <a:p>
          <a:endParaRPr lang="en-US"/>
        </a:p>
      </dgm:t>
    </dgm:pt>
    <dgm:pt modelId="{B5E12D66-905A-4570-9DAB-2E705CC57130}" type="pres">
      <dgm:prSet presAssocID="{4E15383E-1218-4150-AB0B-ADC9F1A518DE}" presName="spacerR" presStyleCnt="0"/>
      <dgm:spPr/>
    </dgm:pt>
    <dgm:pt modelId="{E938BB9C-68FA-4381-BC20-8F7DA59FB8C3}" type="pres">
      <dgm:prSet presAssocID="{CB2D1B28-B11E-43FD-9862-D4BD2A2DDE2C}" presName="node" presStyleLbl="node1" presStyleIdx="2" presStyleCnt="4" custLinFactX="927" custLinFactNeighborX="100000" custLinFactNeighborY="31">
        <dgm:presLayoutVars>
          <dgm:bulletEnabled val="1"/>
        </dgm:presLayoutVars>
      </dgm:prSet>
      <dgm:spPr/>
      <dgm:t>
        <a:bodyPr/>
        <a:lstStyle/>
        <a:p>
          <a:endParaRPr lang="en-US"/>
        </a:p>
      </dgm:t>
    </dgm:pt>
    <dgm:pt modelId="{9CE8EE08-FA18-44BB-8747-D4B23460C63D}" type="pres">
      <dgm:prSet presAssocID="{8B0AF0FD-4C1B-4712-9DC8-62EDD216B856}" presName="spacerL" presStyleCnt="0"/>
      <dgm:spPr/>
    </dgm:pt>
    <dgm:pt modelId="{BEDAF6CE-6A8E-4640-802B-049331BF1443}" type="pres">
      <dgm:prSet presAssocID="{8B0AF0FD-4C1B-4712-9DC8-62EDD216B856}" presName="sibTrans" presStyleLbl="sibTrans2D1" presStyleIdx="2" presStyleCnt="3" custLinFactNeighborX="82667"/>
      <dgm:spPr/>
      <dgm:t>
        <a:bodyPr/>
        <a:lstStyle/>
        <a:p>
          <a:endParaRPr lang="en-US"/>
        </a:p>
      </dgm:t>
    </dgm:pt>
    <dgm:pt modelId="{8D6846F3-F705-469C-8010-969DF9F99566}" type="pres">
      <dgm:prSet presAssocID="{8B0AF0FD-4C1B-4712-9DC8-62EDD216B856}" presName="spacerR" presStyleCnt="0"/>
      <dgm:spPr/>
    </dgm:pt>
    <dgm:pt modelId="{57CFC13B-5731-41AD-8FFD-7915FB6997F5}" type="pres">
      <dgm:prSet presAssocID="{76946242-91F0-4B70-97F7-EEC79A216DC4}" presName="node" presStyleLbl="node1" presStyleIdx="3" presStyleCnt="4" custScaleX="126216" custScaleY="100063" custLinFactNeighborX="-6126" custLinFactNeighborY="28">
        <dgm:presLayoutVars>
          <dgm:bulletEnabled val="1"/>
        </dgm:presLayoutVars>
      </dgm:prSet>
      <dgm:spPr/>
      <dgm:t>
        <a:bodyPr/>
        <a:lstStyle/>
        <a:p>
          <a:endParaRPr lang="en-US"/>
        </a:p>
      </dgm:t>
    </dgm:pt>
  </dgm:ptLst>
  <dgm:cxnLst>
    <dgm:cxn modelId="{2E8E6991-0A3E-43FC-8737-8DA313A93AEF}" type="presOf" srcId="{4E15383E-1218-4150-AB0B-ADC9F1A518DE}" destId="{4AC10A59-B16D-439B-B202-2A945FFB5B58}" srcOrd="0" destOrd="0" presId="urn:microsoft.com/office/officeart/2005/8/layout/equation1"/>
    <dgm:cxn modelId="{F6C9247D-2546-4D03-AC87-32B675024CFD}" type="presOf" srcId="{00C3D599-1995-4CCF-84EB-83EAB3EE2189}" destId="{A7F753F5-738E-4080-A094-5E0FC1DB5B79}" srcOrd="0" destOrd="0" presId="urn:microsoft.com/office/officeart/2005/8/layout/equation1"/>
    <dgm:cxn modelId="{275202AB-21B2-4376-8042-09BD1D7B5EF3}" type="presOf" srcId="{CB2D1B28-B11E-43FD-9862-D4BD2A2DDE2C}" destId="{E938BB9C-68FA-4381-BC20-8F7DA59FB8C3}" srcOrd="0" destOrd="0" presId="urn:microsoft.com/office/officeart/2005/8/layout/equation1"/>
    <dgm:cxn modelId="{60D7028C-7C86-4CB9-B977-BFC9B9429ECD}" srcId="{F3E58AA1-A49B-4EB1-B762-23970E77772F}" destId="{00C3D599-1995-4CCF-84EB-83EAB3EE2189}" srcOrd="1" destOrd="0" parTransId="{6B4DEBE4-6C8C-4315-841B-648E80BF3781}" sibTransId="{4E15383E-1218-4150-AB0B-ADC9F1A518DE}"/>
    <dgm:cxn modelId="{839797CB-A7E4-4080-B8DF-3914FFDCA355}" type="presOf" srcId="{60955CF5-D926-4EE4-8D4C-F6E9681F2C47}" destId="{8671FA3D-3EB1-4544-B4AE-69FE0A825430}" srcOrd="0" destOrd="0" presId="urn:microsoft.com/office/officeart/2005/8/layout/equation1"/>
    <dgm:cxn modelId="{6FDC8D5C-2FF6-4D33-8DD1-D748086E152A}" srcId="{F3E58AA1-A49B-4EB1-B762-23970E77772F}" destId="{CB2D1B28-B11E-43FD-9862-D4BD2A2DDE2C}" srcOrd="2" destOrd="0" parTransId="{B250C476-D41A-4B99-9D8D-2C0509B43155}" sibTransId="{8B0AF0FD-4C1B-4712-9DC8-62EDD216B856}"/>
    <dgm:cxn modelId="{C99485B7-969F-4F3B-B6D3-BF9B6977CE7E}" srcId="{F3E58AA1-A49B-4EB1-B762-23970E77772F}" destId="{341AC492-6BAE-4902-AFB0-A461CDC661E0}" srcOrd="0" destOrd="0" parTransId="{1970893C-9139-4C73-8C8C-60B122E21442}" sibTransId="{60955CF5-D926-4EE4-8D4C-F6E9681F2C47}"/>
    <dgm:cxn modelId="{2F1FB01B-0063-4520-A967-001DC7DF4279}" type="presOf" srcId="{8B0AF0FD-4C1B-4712-9DC8-62EDD216B856}" destId="{BEDAF6CE-6A8E-4640-802B-049331BF1443}" srcOrd="0" destOrd="0" presId="urn:microsoft.com/office/officeart/2005/8/layout/equation1"/>
    <dgm:cxn modelId="{AA268BE1-660E-4DD5-AD0B-73E2D61BFAD8}" type="presOf" srcId="{F3E58AA1-A49B-4EB1-B762-23970E77772F}" destId="{15B14CBC-5610-451F-A507-68E230EB185E}" srcOrd="0" destOrd="0" presId="urn:microsoft.com/office/officeart/2005/8/layout/equation1"/>
    <dgm:cxn modelId="{A2AFD670-84CA-48C3-A058-0947797BA9E4}" type="presOf" srcId="{341AC492-6BAE-4902-AFB0-A461CDC661E0}" destId="{DA437477-F9E5-46B7-9F7F-8D167587B862}" srcOrd="0" destOrd="0" presId="urn:microsoft.com/office/officeart/2005/8/layout/equation1"/>
    <dgm:cxn modelId="{D205DAEE-F3D0-49EC-B75B-E96AA8198FA8}" srcId="{F3E58AA1-A49B-4EB1-B762-23970E77772F}" destId="{76946242-91F0-4B70-97F7-EEC79A216DC4}" srcOrd="3" destOrd="0" parTransId="{8447CDCA-5EF0-49CA-A60E-D4BAE0C66B03}" sibTransId="{BA0C5234-6807-4FA7-9FC5-47A5E5B4B1A2}"/>
    <dgm:cxn modelId="{56C06BDB-5BE9-4555-B0E6-C68A64632613}" type="presOf" srcId="{76946242-91F0-4B70-97F7-EEC79A216DC4}" destId="{57CFC13B-5731-41AD-8FFD-7915FB6997F5}" srcOrd="0" destOrd="0" presId="urn:microsoft.com/office/officeart/2005/8/layout/equation1"/>
    <dgm:cxn modelId="{E7B535F4-CF10-4465-9713-445BC55501BA}" type="presParOf" srcId="{15B14CBC-5610-451F-A507-68E230EB185E}" destId="{DA437477-F9E5-46B7-9F7F-8D167587B862}" srcOrd="0" destOrd="0" presId="urn:microsoft.com/office/officeart/2005/8/layout/equation1"/>
    <dgm:cxn modelId="{A7C96DB8-AB72-4750-B630-5573AF1C63CA}" type="presParOf" srcId="{15B14CBC-5610-451F-A507-68E230EB185E}" destId="{81562F3B-72A2-4FD1-A641-352349699A89}" srcOrd="1" destOrd="0" presId="urn:microsoft.com/office/officeart/2005/8/layout/equation1"/>
    <dgm:cxn modelId="{2FEB8029-7AD9-4020-8FBC-1DDDBB5FAEEB}" type="presParOf" srcId="{15B14CBC-5610-451F-A507-68E230EB185E}" destId="{8671FA3D-3EB1-4544-B4AE-69FE0A825430}" srcOrd="2" destOrd="0" presId="urn:microsoft.com/office/officeart/2005/8/layout/equation1"/>
    <dgm:cxn modelId="{C88269D5-CEC9-4152-BF4A-97F79F98DA87}" type="presParOf" srcId="{15B14CBC-5610-451F-A507-68E230EB185E}" destId="{E3E501C9-7CEC-44B9-B1B0-95A77BAC49AA}" srcOrd="3" destOrd="0" presId="urn:microsoft.com/office/officeart/2005/8/layout/equation1"/>
    <dgm:cxn modelId="{EC6760EF-D28B-4778-930F-697AE19A0B8E}" type="presParOf" srcId="{15B14CBC-5610-451F-A507-68E230EB185E}" destId="{A7F753F5-738E-4080-A094-5E0FC1DB5B79}" srcOrd="4" destOrd="0" presId="urn:microsoft.com/office/officeart/2005/8/layout/equation1"/>
    <dgm:cxn modelId="{E6F4F7E2-8B04-4C30-B0FA-EFAB41404296}" type="presParOf" srcId="{15B14CBC-5610-451F-A507-68E230EB185E}" destId="{114C7975-D1BE-46EF-9BCD-08A856FC572F}" srcOrd="5" destOrd="0" presId="urn:microsoft.com/office/officeart/2005/8/layout/equation1"/>
    <dgm:cxn modelId="{F3D7025D-9A0F-49FD-8ABC-09CDD28D7FF4}" type="presParOf" srcId="{15B14CBC-5610-451F-A507-68E230EB185E}" destId="{4AC10A59-B16D-439B-B202-2A945FFB5B58}" srcOrd="6" destOrd="0" presId="urn:microsoft.com/office/officeart/2005/8/layout/equation1"/>
    <dgm:cxn modelId="{979B21BA-3DF5-41AD-995D-20303197539A}" type="presParOf" srcId="{15B14CBC-5610-451F-A507-68E230EB185E}" destId="{B5E12D66-905A-4570-9DAB-2E705CC57130}" srcOrd="7" destOrd="0" presId="urn:microsoft.com/office/officeart/2005/8/layout/equation1"/>
    <dgm:cxn modelId="{8B742D1D-6AFD-4F57-8D70-E977497125D9}" type="presParOf" srcId="{15B14CBC-5610-451F-A507-68E230EB185E}" destId="{E938BB9C-68FA-4381-BC20-8F7DA59FB8C3}" srcOrd="8" destOrd="0" presId="urn:microsoft.com/office/officeart/2005/8/layout/equation1"/>
    <dgm:cxn modelId="{F28984D1-E0BE-46F6-81BE-18FA8B1C1164}" type="presParOf" srcId="{15B14CBC-5610-451F-A507-68E230EB185E}" destId="{9CE8EE08-FA18-44BB-8747-D4B23460C63D}" srcOrd="9" destOrd="0" presId="urn:microsoft.com/office/officeart/2005/8/layout/equation1"/>
    <dgm:cxn modelId="{BCBBE7D3-ECF1-4C71-9982-D877BC996C11}" type="presParOf" srcId="{15B14CBC-5610-451F-A507-68E230EB185E}" destId="{BEDAF6CE-6A8E-4640-802B-049331BF1443}" srcOrd="10" destOrd="0" presId="urn:microsoft.com/office/officeart/2005/8/layout/equation1"/>
    <dgm:cxn modelId="{19541894-BBAE-4339-BB08-934E80250C8F}" type="presParOf" srcId="{15B14CBC-5610-451F-A507-68E230EB185E}" destId="{8D6846F3-F705-469C-8010-969DF9F99566}" srcOrd="11" destOrd="0" presId="urn:microsoft.com/office/officeart/2005/8/layout/equation1"/>
    <dgm:cxn modelId="{76E889A7-1C2E-44B3-90EF-1E25E2C42883}" type="presParOf" srcId="{15B14CBC-5610-451F-A507-68E230EB185E}" destId="{57CFC13B-5731-41AD-8FFD-7915FB6997F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3E58AA1-A49B-4EB1-B762-23970E77772F}" type="doc">
      <dgm:prSet loTypeId="urn:microsoft.com/office/officeart/2005/8/layout/equation1" loCatId="process" qsTypeId="urn:microsoft.com/office/officeart/2005/8/quickstyle/simple1" qsCatId="simple" csTypeId="urn:microsoft.com/office/officeart/2005/8/colors/accent3_2" csCatId="accent3" phldr="1"/>
      <dgm:spPr/>
      <dgm:t>
        <a:bodyPr/>
        <a:lstStyle/>
        <a:p>
          <a:endParaRPr lang="en-US"/>
        </a:p>
      </dgm:t>
    </dgm:pt>
    <dgm:pt modelId="{341AC492-6BAE-4902-AFB0-A461CDC661E0}">
      <dgm:prSet phldrT="[Text]" custT="1"/>
      <dgm:spPr>
        <a:solidFill>
          <a:srgbClr val="92D050"/>
        </a:solidFill>
      </dgm:spPr>
      <dgm:t>
        <a:bodyPr/>
        <a:lstStyle/>
        <a:p>
          <a:r>
            <a:rPr lang="en-US" sz="1200" b="0" dirty="0" smtClean="0">
              <a:solidFill>
                <a:schemeClr val="tx1"/>
              </a:solidFill>
              <a:latin typeface="Calibri" panose="020F0502020204030204" pitchFamily="34" charset="0"/>
            </a:rPr>
            <a:t>Quality Recruiting Force</a:t>
          </a:r>
          <a:endParaRPr lang="en-US" sz="1200" b="0" dirty="0">
            <a:solidFill>
              <a:schemeClr val="tx1"/>
            </a:solidFill>
            <a:latin typeface="Calibri" panose="020F0502020204030204" pitchFamily="34" charset="0"/>
          </a:endParaRPr>
        </a:p>
      </dgm:t>
    </dgm:pt>
    <dgm:pt modelId="{1970893C-9139-4C73-8C8C-60B122E21442}" type="parTrans" cxnId="{C99485B7-969F-4F3B-B6D3-BF9B6977CE7E}">
      <dgm:prSet/>
      <dgm:spPr/>
      <dgm:t>
        <a:bodyPr/>
        <a:lstStyle/>
        <a:p>
          <a:endParaRPr lang="en-US" sz="1800">
            <a:solidFill>
              <a:schemeClr val="tx1"/>
            </a:solidFill>
            <a:latin typeface="Calibri" panose="020F0502020204030204" pitchFamily="34" charset="0"/>
          </a:endParaRPr>
        </a:p>
      </dgm:t>
    </dgm:pt>
    <dgm:pt modelId="{60955CF5-D926-4EE4-8D4C-F6E9681F2C47}" type="sibTrans" cxnId="{C99485B7-969F-4F3B-B6D3-BF9B6977CE7E}">
      <dgm:prSet custT="1"/>
      <dgm:spPr/>
      <dgm:t>
        <a:bodyPr/>
        <a:lstStyle/>
        <a:p>
          <a:endParaRPr lang="en-US" sz="1100" dirty="0">
            <a:solidFill>
              <a:schemeClr val="tx1"/>
            </a:solidFill>
            <a:latin typeface="Calibri" panose="020F0502020204030204" pitchFamily="34" charset="0"/>
          </a:endParaRPr>
        </a:p>
      </dgm:t>
    </dgm:pt>
    <dgm:pt modelId="{76946242-91F0-4B70-97F7-EEC79A216DC4}">
      <dgm:prSet phldrT="[Text]" custT="1"/>
      <dgm:spPr>
        <a:solidFill>
          <a:srgbClr val="92D050"/>
        </a:solidFill>
      </dgm:spPr>
      <dgm:t>
        <a:bodyPr/>
        <a:lstStyle/>
        <a:p>
          <a:r>
            <a:rPr lang="en-US" sz="1200" dirty="0" smtClean="0">
              <a:solidFill>
                <a:schemeClr val="tx1"/>
              </a:solidFill>
              <a:latin typeface="Calibri" panose="020F0502020204030204" pitchFamily="34" charset="0"/>
            </a:rPr>
            <a:t>Mission Success (High Quality People)</a:t>
          </a:r>
          <a:endParaRPr lang="en-US" sz="1200" dirty="0">
            <a:solidFill>
              <a:schemeClr val="tx1"/>
            </a:solidFill>
            <a:latin typeface="Calibri" panose="020F0502020204030204" pitchFamily="34" charset="0"/>
          </a:endParaRPr>
        </a:p>
      </dgm:t>
    </dgm:pt>
    <dgm:pt modelId="{8447CDCA-5EF0-49CA-A60E-D4BAE0C66B03}" type="parTrans" cxnId="{D205DAEE-F3D0-49EC-B75B-E96AA8198FA8}">
      <dgm:prSet/>
      <dgm:spPr/>
      <dgm:t>
        <a:bodyPr/>
        <a:lstStyle/>
        <a:p>
          <a:endParaRPr lang="en-US" sz="1800">
            <a:solidFill>
              <a:schemeClr val="tx1"/>
            </a:solidFill>
            <a:latin typeface="Calibri" panose="020F0502020204030204" pitchFamily="34" charset="0"/>
          </a:endParaRPr>
        </a:p>
      </dgm:t>
    </dgm:pt>
    <dgm:pt modelId="{BA0C5234-6807-4FA7-9FC5-47A5E5B4B1A2}" type="sibTrans" cxnId="{D205DAEE-F3D0-49EC-B75B-E96AA8198FA8}">
      <dgm:prSet custT="1"/>
      <dgm:spPr/>
      <dgm:t>
        <a:bodyPr/>
        <a:lstStyle/>
        <a:p>
          <a:endParaRPr lang="en-US" sz="1600">
            <a:solidFill>
              <a:schemeClr val="tx1"/>
            </a:solidFill>
            <a:latin typeface="Calibri" panose="020F0502020204030204" pitchFamily="34" charset="0"/>
          </a:endParaRPr>
        </a:p>
      </dgm:t>
    </dgm:pt>
    <dgm:pt modelId="{00C3D599-1995-4CCF-84EB-83EAB3EE2189}">
      <dgm:prSet custT="1"/>
      <dgm:spPr>
        <a:solidFill>
          <a:srgbClr val="92D050"/>
        </a:solidFill>
      </dgm:spPr>
      <dgm:t>
        <a:bodyPr/>
        <a:lstStyle/>
        <a:p>
          <a:r>
            <a:rPr lang="en-US" sz="1200" dirty="0" smtClean="0">
              <a:solidFill>
                <a:schemeClr val="tx1"/>
              </a:solidFill>
              <a:latin typeface="Calibri" panose="020F0502020204030204" pitchFamily="34" charset="0"/>
            </a:rPr>
            <a:t>Systematic Recruiting</a:t>
          </a:r>
          <a:endParaRPr lang="en-US" sz="1200" dirty="0">
            <a:solidFill>
              <a:schemeClr val="tx1"/>
            </a:solidFill>
            <a:latin typeface="Calibri" panose="020F0502020204030204" pitchFamily="34" charset="0"/>
          </a:endParaRPr>
        </a:p>
      </dgm:t>
    </dgm:pt>
    <dgm:pt modelId="{6B4DEBE4-6C8C-4315-841B-648E80BF3781}" type="parTrans" cxnId="{60D7028C-7C86-4CB9-B977-BFC9B9429ECD}">
      <dgm:prSet/>
      <dgm:spPr/>
      <dgm:t>
        <a:bodyPr/>
        <a:lstStyle/>
        <a:p>
          <a:endParaRPr lang="en-US" sz="1800">
            <a:solidFill>
              <a:schemeClr val="tx1"/>
            </a:solidFill>
            <a:latin typeface="Calibri" panose="020F0502020204030204" pitchFamily="34" charset="0"/>
          </a:endParaRPr>
        </a:p>
      </dgm:t>
    </dgm:pt>
    <dgm:pt modelId="{4E15383E-1218-4150-AB0B-ADC9F1A518DE}" type="sibTrans" cxnId="{60D7028C-7C86-4CB9-B977-BFC9B9429ECD}">
      <dgm:prSet custT="1"/>
      <dgm:spPr/>
      <dgm:t>
        <a:bodyPr/>
        <a:lstStyle/>
        <a:p>
          <a:endParaRPr lang="en-US" sz="1100" dirty="0">
            <a:solidFill>
              <a:schemeClr val="tx1"/>
            </a:solidFill>
            <a:latin typeface="Calibri" panose="020F0502020204030204" pitchFamily="34" charset="0"/>
          </a:endParaRPr>
        </a:p>
      </dgm:t>
    </dgm:pt>
    <dgm:pt modelId="{CB2D1B28-B11E-43FD-9862-D4BD2A2DDE2C}">
      <dgm:prSet custT="1"/>
      <dgm:spPr>
        <a:solidFill>
          <a:srgbClr val="FFFF00"/>
        </a:solidFill>
      </dgm:spPr>
      <dgm:t>
        <a:bodyPr/>
        <a:lstStyle/>
        <a:p>
          <a:r>
            <a:rPr lang="en-US" sz="1200" dirty="0" smtClean="0">
              <a:solidFill>
                <a:schemeClr val="tx1"/>
              </a:solidFill>
              <a:latin typeface="Calibri" panose="020F0502020204030204" pitchFamily="34" charset="0"/>
            </a:rPr>
            <a:t>Funding: </a:t>
          </a:r>
          <a:r>
            <a:rPr lang="en-US" sz="1200" b="0" u="none" dirty="0" smtClean="0">
              <a:solidFill>
                <a:schemeClr val="tx1"/>
              </a:solidFill>
              <a:latin typeface="Calibri" panose="020F0502020204030204" pitchFamily="34" charset="0"/>
            </a:rPr>
            <a:t>Advertising &amp; </a:t>
          </a:r>
          <a:r>
            <a:rPr lang="en-US" sz="1200" dirty="0" smtClean="0">
              <a:solidFill>
                <a:schemeClr val="tx1"/>
              </a:solidFill>
              <a:latin typeface="Calibri" panose="020F0502020204030204" pitchFamily="34" charset="0"/>
            </a:rPr>
            <a:t>Rec Ops </a:t>
          </a:r>
          <a:endParaRPr lang="en-US" sz="1200" b="1" u="none" dirty="0">
            <a:solidFill>
              <a:schemeClr val="tx1"/>
            </a:solidFill>
            <a:latin typeface="Calibri" panose="020F0502020204030204" pitchFamily="34" charset="0"/>
          </a:endParaRPr>
        </a:p>
      </dgm:t>
    </dgm:pt>
    <dgm:pt modelId="{B250C476-D41A-4B99-9D8D-2C0509B43155}" type="parTrans" cxnId="{6FDC8D5C-2FF6-4D33-8DD1-D748086E152A}">
      <dgm:prSet/>
      <dgm:spPr/>
      <dgm:t>
        <a:bodyPr/>
        <a:lstStyle/>
        <a:p>
          <a:endParaRPr lang="en-US" sz="1800">
            <a:solidFill>
              <a:schemeClr val="tx1"/>
            </a:solidFill>
            <a:latin typeface="Calibri" panose="020F0502020204030204" pitchFamily="34" charset="0"/>
          </a:endParaRPr>
        </a:p>
      </dgm:t>
    </dgm:pt>
    <dgm:pt modelId="{8B0AF0FD-4C1B-4712-9DC8-62EDD216B856}" type="sibTrans" cxnId="{6FDC8D5C-2FF6-4D33-8DD1-D748086E152A}">
      <dgm:prSet custT="1"/>
      <dgm:spPr/>
      <dgm:t>
        <a:bodyPr/>
        <a:lstStyle/>
        <a:p>
          <a:endParaRPr lang="en-US" sz="1100" dirty="0">
            <a:solidFill>
              <a:schemeClr val="tx1"/>
            </a:solidFill>
            <a:latin typeface="Calibri" panose="020F0502020204030204" pitchFamily="34" charset="0"/>
          </a:endParaRPr>
        </a:p>
      </dgm:t>
    </dgm:pt>
    <dgm:pt modelId="{431B235D-699A-44E9-88A1-754E7E266DE0}">
      <dgm:prSet phldrT="[Text]" custT="1"/>
      <dgm:spPr>
        <a:solidFill>
          <a:srgbClr val="92D050"/>
        </a:solidFill>
      </dgm:spPr>
      <dgm:t>
        <a:bodyPr/>
        <a:lstStyle/>
        <a:p>
          <a:r>
            <a:rPr lang="en-US" sz="1200" b="0" dirty="0" smtClean="0">
              <a:solidFill>
                <a:srgbClr val="04043E"/>
              </a:solidFill>
            </a:rPr>
            <a:t>Transition Highest Quality Marines to RC</a:t>
          </a:r>
          <a:endParaRPr lang="en-US" sz="1200" b="0" dirty="0">
            <a:solidFill>
              <a:srgbClr val="04043E"/>
            </a:solidFill>
            <a:latin typeface="Calibri" panose="020F0502020204030204" pitchFamily="34" charset="0"/>
          </a:endParaRPr>
        </a:p>
      </dgm:t>
    </dgm:pt>
    <dgm:pt modelId="{72EE12C0-9A9B-4D13-B4BA-C30162DB9F6D}" type="parTrans" cxnId="{A20E1586-72F0-4145-84FB-667B8EA52C5A}">
      <dgm:prSet/>
      <dgm:spPr/>
      <dgm:t>
        <a:bodyPr/>
        <a:lstStyle/>
        <a:p>
          <a:endParaRPr lang="en-US"/>
        </a:p>
      </dgm:t>
    </dgm:pt>
    <dgm:pt modelId="{A92ED903-78A9-483C-A1E7-D6C20F691335}" type="sibTrans" cxnId="{A20E1586-72F0-4145-84FB-667B8EA52C5A}">
      <dgm:prSet/>
      <dgm:spPr/>
      <dgm:t>
        <a:bodyPr/>
        <a:lstStyle/>
        <a:p>
          <a:endParaRPr lang="en-US"/>
        </a:p>
      </dgm:t>
    </dgm:pt>
    <dgm:pt modelId="{15B14CBC-5610-451F-A507-68E230EB185E}" type="pres">
      <dgm:prSet presAssocID="{F3E58AA1-A49B-4EB1-B762-23970E77772F}" presName="linearFlow" presStyleCnt="0">
        <dgm:presLayoutVars>
          <dgm:dir/>
          <dgm:resizeHandles val="exact"/>
        </dgm:presLayoutVars>
      </dgm:prSet>
      <dgm:spPr/>
      <dgm:t>
        <a:bodyPr/>
        <a:lstStyle/>
        <a:p>
          <a:endParaRPr lang="en-US"/>
        </a:p>
      </dgm:t>
    </dgm:pt>
    <dgm:pt modelId="{DA437477-F9E5-46B7-9F7F-8D167587B862}" type="pres">
      <dgm:prSet presAssocID="{341AC492-6BAE-4902-AFB0-A461CDC661E0}" presName="node" presStyleLbl="node1" presStyleIdx="0" presStyleCnt="5" custScaleX="130543" custLinFactX="8081" custLinFactNeighborX="100000" custLinFactNeighborY="31">
        <dgm:presLayoutVars>
          <dgm:bulletEnabled val="1"/>
        </dgm:presLayoutVars>
      </dgm:prSet>
      <dgm:spPr/>
      <dgm:t>
        <a:bodyPr/>
        <a:lstStyle/>
        <a:p>
          <a:endParaRPr lang="en-US"/>
        </a:p>
      </dgm:t>
    </dgm:pt>
    <dgm:pt modelId="{81562F3B-72A2-4FD1-A641-352349699A89}" type="pres">
      <dgm:prSet presAssocID="{60955CF5-D926-4EE4-8D4C-F6E9681F2C47}" presName="spacerL" presStyleCnt="0"/>
      <dgm:spPr/>
    </dgm:pt>
    <dgm:pt modelId="{8671FA3D-3EB1-4544-B4AE-69FE0A825430}" type="pres">
      <dgm:prSet presAssocID="{60955CF5-D926-4EE4-8D4C-F6E9681F2C47}" presName="sibTrans" presStyleLbl="sibTrans2D1" presStyleIdx="0" presStyleCnt="4" custLinFactNeighborX="97700" custLinFactNeighborY="335"/>
      <dgm:spPr/>
      <dgm:t>
        <a:bodyPr/>
        <a:lstStyle/>
        <a:p>
          <a:endParaRPr lang="en-US"/>
        </a:p>
      </dgm:t>
    </dgm:pt>
    <dgm:pt modelId="{E3E501C9-7CEC-44B9-B1B0-95A77BAC49AA}" type="pres">
      <dgm:prSet presAssocID="{60955CF5-D926-4EE4-8D4C-F6E9681F2C47}" presName="spacerR" presStyleCnt="0"/>
      <dgm:spPr/>
    </dgm:pt>
    <dgm:pt modelId="{A7F753F5-738E-4080-A094-5E0FC1DB5B79}" type="pres">
      <dgm:prSet presAssocID="{00C3D599-1995-4CCF-84EB-83EAB3EE2189}" presName="node" presStyleLbl="node1" presStyleIdx="1" presStyleCnt="5" custScaleX="147363" custLinFactX="3264" custLinFactNeighborX="100000" custLinFactNeighborY="-31">
        <dgm:presLayoutVars>
          <dgm:bulletEnabled val="1"/>
        </dgm:presLayoutVars>
      </dgm:prSet>
      <dgm:spPr/>
      <dgm:t>
        <a:bodyPr/>
        <a:lstStyle/>
        <a:p>
          <a:endParaRPr lang="en-US"/>
        </a:p>
      </dgm:t>
    </dgm:pt>
    <dgm:pt modelId="{114C7975-D1BE-46EF-9BCD-08A856FC572F}" type="pres">
      <dgm:prSet presAssocID="{4E15383E-1218-4150-AB0B-ADC9F1A518DE}" presName="spacerL" presStyleCnt="0"/>
      <dgm:spPr/>
    </dgm:pt>
    <dgm:pt modelId="{4AC10A59-B16D-439B-B202-2A945FFB5B58}" type="pres">
      <dgm:prSet presAssocID="{4E15383E-1218-4150-AB0B-ADC9F1A518DE}" presName="sibTrans" presStyleLbl="sibTrans2D1" presStyleIdx="1" presStyleCnt="4" custLinFactX="8473" custLinFactNeighborX="100000" custLinFactNeighborY="-2641"/>
      <dgm:spPr/>
      <dgm:t>
        <a:bodyPr/>
        <a:lstStyle/>
        <a:p>
          <a:endParaRPr lang="en-US"/>
        </a:p>
      </dgm:t>
    </dgm:pt>
    <dgm:pt modelId="{B5E12D66-905A-4570-9DAB-2E705CC57130}" type="pres">
      <dgm:prSet presAssocID="{4E15383E-1218-4150-AB0B-ADC9F1A518DE}" presName="spacerR" presStyleCnt="0"/>
      <dgm:spPr/>
    </dgm:pt>
    <dgm:pt modelId="{E938BB9C-68FA-4381-BC20-8F7DA59FB8C3}" type="pres">
      <dgm:prSet presAssocID="{CB2D1B28-B11E-43FD-9862-D4BD2A2DDE2C}" presName="node" presStyleLbl="node1" presStyleIdx="2" presStyleCnt="5" custScaleX="149802" custLinFactX="927" custLinFactNeighborX="100000" custLinFactNeighborY="31">
        <dgm:presLayoutVars>
          <dgm:bulletEnabled val="1"/>
        </dgm:presLayoutVars>
      </dgm:prSet>
      <dgm:spPr/>
      <dgm:t>
        <a:bodyPr/>
        <a:lstStyle/>
        <a:p>
          <a:endParaRPr lang="en-US"/>
        </a:p>
      </dgm:t>
    </dgm:pt>
    <dgm:pt modelId="{9CE8EE08-FA18-44BB-8747-D4B23460C63D}" type="pres">
      <dgm:prSet presAssocID="{8B0AF0FD-4C1B-4712-9DC8-62EDD216B856}" presName="spacerL" presStyleCnt="0"/>
      <dgm:spPr/>
    </dgm:pt>
    <dgm:pt modelId="{BEDAF6CE-6A8E-4640-802B-049331BF1443}" type="pres">
      <dgm:prSet presAssocID="{8B0AF0FD-4C1B-4712-9DC8-62EDD216B856}" presName="sibTrans" presStyleLbl="sibTrans2D1" presStyleIdx="2" presStyleCnt="4" custLinFactX="406059" custLinFactNeighborX="500000" custLinFactNeighborY="822"/>
      <dgm:spPr/>
      <dgm:t>
        <a:bodyPr/>
        <a:lstStyle/>
        <a:p>
          <a:endParaRPr lang="en-US"/>
        </a:p>
      </dgm:t>
    </dgm:pt>
    <dgm:pt modelId="{8D6846F3-F705-469C-8010-969DF9F99566}" type="pres">
      <dgm:prSet presAssocID="{8B0AF0FD-4C1B-4712-9DC8-62EDD216B856}" presName="spacerR" presStyleCnt="0"/>
      <dgm:spPr/>
    </dgm:pt>
    <dgm:pt modelId="{57CFC13B-5731-41AD-8FFD-7915FB6997F5}" type="pres">
      <dgm:prSet presAssocID="{76946242-91F0-4B70-97F7-EEC79A216DC4}" presName="node" presStyleLbl="node1" presStyleIdx="3" presStyleCnt="5" custScaleX="204663" custScaleY="100063" custLinFactNeighborX="-6126" custLinFactNeighborY="28">
        <dgm:presLayoutVars>
          <dgm:bulletEnabled val="1"/>
        </dgm:presLayoutVars>
      </dgm:prSet>
      <dgm:spPr/>
      <dgm:t>
        <a:bodyPr/>
        <a:lstStyle/>
        <a:p>
          <a:endParaRPr lang="en-US"/>
        </a:p>
      </dgm:t>
    </dgm:pt>
    <dgm:pt modelId="{4E4C235D-0179-4E6C-88BF-EBB8D74154CD}" type="pres">
      <dgm:prSet presAssocID="{BA0C5234-6807-4FA7-9FC5-47A5E5B4B1A2}" presName="spacerL" presStyleCnt="0"/>
      <dgm:spPr/>
    </dgm:pt>
    <dgm:pt modelId="{2CF3F62A-35ED-46A3-B53D-A0A617577491}" type="pres">
      <dgm:prSet presAssocID="{BA0C5234-6807-4FA7-9FC5-47A5E5B4B1A2}" presName="sibTrans" presStyleLbl="sibTrans2D1" presStyleIdx="3" presStyleCnt="4" custLinFactX="-404016" custLinFactNeighborX="-500000" custLinFactNeighborY="4288"/>
      <dgm:spPr/>
      <dgm:t>
        <a:bodyPr/>
        <a:lstStyle/>
        <a:p>
          <a:endParaRPr lang="en-US"/>
        </a:p>
      </dgm:t>
    </dgm:pt>
    <dgm:pt modelId="{BCD19B20-867D-4C9E-B8C6-72686EEA718D}" type="pres">
      <dgm:prSet presAssocID="{BA0C5234-6807-4FA7-9FC5-47A5E5B4B1A2}" presName="spacerR" presStyleCnt="0"/>
      <dgm:spPr/>
    </dgm:pt>
    <dgm:pt modelId="{F44D946F-02CC-47F0-BB5B-D78852B9B0EF}" type="pres">
      <dgm:prSet presAssocID="{431B235D-699A-44E9-88A1-754E7E266DE0}" presName="node" presStyleLbl="node1" presStyleIdx="4" presStyleCnt="5" custScaleX="204663" custScaleY="100063" custLinFactX="-728" custLinFactNeighborX="-100000" custLinFactNeighborY="28">
        <dgm:presLayoutVars>
          <dgm:bulletEnabled val="1"/>
        </dgm:presLayoutVars>
      </dgm:prSet>
      <dgm:spPr/>
      <dgm:t>
        <a:bodyPr/>
        <a:lstStyle/>
        <a:p>
          <a:endParaRPr lang="en-US"/>
        </a:p>
      </dgm:t>
    </dgm:pt>
  </dgm:ptLst>
  <dgm:cxnLst>
    <dgm:cxn modelId="{839797CB-A7E4-4080-B8DF-3914FFDCA355}" type="presOf" srcId="{60955CF5-D926-4EE4-8D4C-F6E9681F2C47}" destId="{8671FA3D-3EB1-4544-B4AE-69FE0A825430}" srcOrd="0" destOrd="0" presId="urn:microsoft.com/office/officeart/2005/8/layout/equation1"/>
    <dgm:cxn modelId="{A20E1586-72F0-4145-84FB-667B8EA52C5A}" srcId="{F3E58AA1-A49B-4EB1-B762-23970E77772F}" destId="{431B235D-699A-44E9-88A1-754E7E266DE0}" srcOrd="4" destOrd="0" parTransId="{72EE12C0-9A9B-4D13-B4BA-C30162DB9F6D}" sibTransId="{A92ED903-78A9-483C-A1E7-D6C20F691335}"/>
    <dgm:cxn modelId="{1C0E578D-32C6-4496-8A9A-C4C4DDDB6F56}" type="presOf" srcId="{BA0C5234-6807-4FA7-9FC5-47A5E5B4B1A2}" destId="{2CF3F62A-35ED-46A3-B53D-A0A617577491}" srcOrd="0" destOrd="0" presId="urn:microsoft.com/office/officeart/2005/8/layout/equation1"/>
    <dgm:cxn modelId="{6065BCA9-F49C-4839-B3BA-C7A150509492}" type="presOf" srcId="{431B235D-699A-44E9-88A1-754E7E266DE0}" destId="{F44D946F-02CC-47F0-BB5B-D78852B9B0EF}" srcOrd="0" destOrd="0" presId="urn:microsoft.com/office/officeart/2005/8/layout/equation1"/>
    <dgm:cxn modelId="{2E8E6991-0A3E-43FC-8737-8DA313A93AEF}" type="presOf" srcId="{4E15383E-1218-4150-AB0B-ADC9F1A518DE}" destId="{4AC10A59-B16D-439B-B202-2A945FFB5B58}" srcOrd="0" destOrd="0" presId="urn:microsoft.com/office/officeart/2005/8/layout/equation1"/>
    <dgm:cxn modelId="{6FDC8D5C-2FF6-4D33-8DD1-D748086E152A}" srcId="{F3E58AA1-A49B-4EB1-B762-23970E77772F}" destId="{CB2D1B28-B11E-43FD-9862-D4BD2A2DDE2C}" srcOrd="2" destOrd="0" parTransId="{B250C476-D41A-4B99-9D8D-2C0509B43155}" sibTransId="{8B0AF0FD-4C1B-4712-9DC8-62EDD216B856}"/>
    <dgm:cxn modelId="{C99485B7-969F-4F3B-B6D3-BF9B6977CE7E}" srcId="{F3E58AA1-A49B-4EB1-B762-23970E77772F}" destId="{341AC492-6BAE-4902-AFB0-A461CDC661E0}" srcOrd="0" destOrd="0" parTransId="{1970893C-9139-4C73-8C8C-60B122E21442}" sibTransId="{60955CF5-D926-4EE4-8D4C-F6E9681F2C47}"/>
    <dgm:cxn modelId="{AA268BE1-660E-4DD5-AD0B-73E2D61BFAD8}" type="presOf" srcId="{F3E58AA1-A49B-4EB1-B762-23970E77772F}" destId="{15B14CBC-5610-451F-A507-68E230EB185E}" srcOrd="0" destOrd="0" presId="urn:microsoft.com/office/officeart/2005/8/layout/equation1"/>
    <dgm:cxn modelId="{60D7028C-7C86-4CB9-B977-BFC9B9429ECD}" srcId="{F3E58AA1-A49B-4EB1-B762-23970E77772F}" destId="{00C3D599-1995-4CCF-84EB-83EAB3EE2189}" srcOrd="1" destOrd="0" parTransId="{6B4DEBE4-6C8C-4315-841B-648E80BF3781}" sibTransId="{4E15383E-1218-4150-AB0B-ADC9F1A518DE}"/>
    <dgm:cxn modelId="{56C06BDB-5BE9-4555-B0E6-C68A64632613}" type="presOf" srcId="{76946242-91F0-4B70-97F7-EEC79A216DC4}" destId="{57CFC13B-5731-41AD-8FFD-7915FB6997F5}" srcOrd="0" destOrd="0" presId="urn:microsoft.com/office/officeart/2005/8/layout/equation1"/>
    <dgm:cxn modelId="{2F1FB01B-0063-4520-A967-001DC7DF4279}" type="presOf" srcId="{8B0AF0FD-4C1B-4712-9DC8-62EDD216B856}" destId="{BEDAF6CE-6A8E-4640-802B-049331BF1443}" srcOrd="0" destOrd="0" presId="urn:microsoft.com/office/officeart/2005/8/layout/equation1"/>
    <dgm:cxn modelId="{D205DAEE-F3D0-49EC-B75B-E96AA8198FA8}" srcId="{F3E58AA1-A49B-4EB1-B762-23970E77772F}" destId="{76946242-91F0-4B70-97F7-EEC79A216DC4}" srcOrd="3" destOrd="0" parTransId="{8447CDCA-5EF0-49CA-A60E-D4BAE0C66B03}" sibTransId="{BA0C5234-6807-4FA7-9FC5-47A5E5B4B1A2}"/>
    <dgm:cxn modelId="{F6C9247D-2546-4D03-AC87-32B675024CFD}" type="presOf" srcId="{00C3D599-1995-4CCF-84EB-83EAB3EE2189}" destId="{A7F753F5-738E-4080-A094-5E0FC1DB5B79}" srcOrd="0" destOrd="0" presId="urn:microsoft.com/office/officeart/2005/8/layout/equation1"/>
    <dgm:cxn modelId="{275202AB-21B2-4376-8042-09BD1D7B5EF3}" type="presOf" srcId="{CB2D1B28-B11E-43FD-9862-D4BD2A2DDE2C}" destId="{E938BB9C-68FA-4381-BC20-8F7DA59FB8C3}" srcOrd="0" destOrd="0" presId="urn:microsoft.com/office/officeart/2005/8/layout/equation1"/>
    <dgm:cxn modelId="{A2AFD670-84CA-48C3-A058-0947797BA9E4}" type="presOf" srcId="{341AC492-6BAE-4902-AFB0-A461CDC661E0}" destId="{DA437477-F9E5-46B7-9F7F-8D167587B862}" srcOrd="0" destOrd="0" presId="urn:microsoft.com/office/officeart/2005/8/layout/equation1"/>
    <dgm:cxn modelId="{E7B535F4-CF10-4465-9713-445BC55501BA}" type="presParOf" srcId="{15B14CBC-5610-451F-A507-68E230EB185E}" destId="{DA437477-F9E5-46B7-9F7F-8D167587B862}" srcOrd="0" destOrd="0" presId="urn:microsoft.com/office/officeart/2005/8/layout/equation1"/>
    <dgm:cxn modelId="{A7C96DB8-AB72-4750-B630-5573AF1C63CA}" type="presParOf" srcId="{15B14CBC-5610-451F-A507-68E230EB185E}" destId="{81562F3B-72A2-4FD1-A641-352349699A89}" srcOrd="1" destOrd="0" presId="urn:microsoft.com/office/officeart/2005/8/layout/equation1"/>
    <dgm:cxn modelId="{2FEB8029-7AD9-4020-8FBC-1DDDBB5FAEEB}" type="presParOf" srcId="{15B14CBC-5610-451F-A507-68E230EB185E}" destId="{8671FA3D-3EB1-4544-B4AE-69FE0A825430}" srcOrd="2" destOrd="0" presId="urn:microsoft.com/office/officeart/2005/8/layout/equation1"/>
    <dgm:cxn modelId="{C88269D5-CEC9-4152-BF4A-97F79F98DA87}" type="presParOf" srcId="{15B14CBC-5610-451F-A507-68E230EB185E}" destId="{E3E501C9-7CEC-44B9-B1B0-95A77BAC49AA}" srcOrd="3" destOrd="0" presId="urn:microsoft.com/office/officeart/2005/8/layout/equation1"/>
    <dgm:cxn modelId="{EC6760EF-D28B-4778-930F-697AE19A0B8E}" type="presParOf" srcId="{15B14CBC-5610-451F-A507-68E230EB185E}" destId="{A7F753F5-738E-4080-A094-5E0FC1DB5B79}" srcOrd="4" destOrd="0" presId="urn:microsoft.com/office/officeart/2005/8/layout/equation1"/>
    <dgm:cxn modelId="{E6F4F7E2-8B04-4C30-B0FA-EFAB41404296}" type="presParOf" srcId="{15B14CBC-5610-451F-A507-68E230EB185E}" destId="{114C7975-D1BE-46EF-9BCD-08A856FC572F}" srcOrd="5" destOrd="0" presId="urn:microsoft.com/office/officeart/2005/8/layout/equation1"/>
    <dgm:cxn modelId="{F3D7025D-9A0F-49FD-8ABC-09CDD28D7FF4}" type="presParOf" srcId="{15B14CBC-5610-451F-A507-68E230EB185E}" destId="{4AC10A59-B16D-439B-B202-2A945FFB5B58}" srcOrd="6" destOrd="0" presId="urn:microsoft.com/office/officeart/2005/8/layout/equation1"/>
    <dgm:cxn modelId="{979B21BA-3DF5-41AD-995D-20303197539A}" type="presParOf" srcId="{15B14CBC-5610-451F-A507-68E230EB185E}" destId="{B5E12D66-905A-4570-9DAB-2E705CC57130}" srcOrd="7" destOrd="0" presId="urn:microsoft.com/office/officeart/2005/8/layout/equation1"/>
    <dgm:cxn modelId="{8B742D1D-6AFD-4F57-8D70-E977497125D9}" type="presParOf" srcId="{15B14CBC-5610-451F-A507-68E230EB185E}" destId="{E938BB9C-68FA-4381-BC20-8F7DA59FB8C3}" srcOrd="8" destOrd="0" presId="urn:microsoft.com/office/officeart/2005/8/layout/equation1"/>
    <dgm:cxn modelId="{F28984D1-E0BE-46F6-81BE-18FA8B1C1164}" type="presParOf" srcId="{15B14CBC-5610-451F-A507-68E230EB185E}" destId="{9CE8EE08-FA18-44BB-8747-D4B23460C63D}" srcOrd="9" destOrd="0" presId="urn:microsoft.com/office/officeart/2005/8/layout/equation1"/>
    <dgm:cxn modelId="{BCBBE7D3-ECF1-4C71-9982-D877BC996C11}" type="presParOf" srcId="{15B14CBC-5610-451F-A507-68E230EB185E}" destId="{BEDAF6CE-6A8E-4640-802B-049331BF1443}" srcOrd="10" destOrd="0" presId="urn:microsoft.com/office/officeart/2005/8/layout/equation1"/>
    <dgm:cxn modelId="{19541894-BBAE-4339-BB08-934E80250C8F}" type="presParOf" srcId="{15B14CBC-5610-451F-A507-68E230EB185E}" destId="{8D6846F3-F705-469C-8010-969DF9F99566}" srcOrd="11" destOrd="0" presId="urn:microsoft.com/office/officeart/2005/8/layout/equation1"/>
    <dgm:cxn modelId="{76E889A7-1C2E-44B3-90EF-1E25E2C42883}" type="presParOf" srcId="{15B14CBC-5610-451F-A507-68E230EB185E}" destId="{57CFC13B-5731-41AD-8FFD-7915FB6997F5}" srcOrd="12" destOrd="0" presId="urn:microsoft.com/office/officeart/2005/8/layout/equation1"/>
    <dgm:cxn modelId="{A4A4D935-AD61-4274-815E-49306F17983A}" type="presParOf" srcId="{15B14CBC-5610-451F-A507-68E230EB185E}" destId="{4E4C235D-0179-4E6C-88BF-EBB8D74154CD}" srcOrd="13" destOrd="0" presId="urn:microsoft.com/office/officeart/2005/8/layout/equation1"/>
    <dgm:cxn modelId="{5A7FFD6F-6E6E-4A63-A4C1-38992F5BE2C9}" type="presParOf" srcId="{15B14CBC-5610-451F-A507-68E230EB185E}" destId="{2CF3F62A-35ED-46A3-B53D-A0A617577491}" srcOrd="14" destOrd="0" presId="urn:microsoft.com/office/officeart/2005/8/layout/equation1"/>
    <dgm:cxn modelId="{B2DB22A5-0591-4B4C-8789-73FCC747B942}" type="presParOf" srcId="{15B14CBC-5610-451F-A507-68E230EB185E}" destId="{BCD19B20-867D-4C9E-B8C6-72686EEA718D}" srcOrd="15" destOrd="0" presId="urn:microsoft.com/office/officeart/2005/8/layout/equation1"/>
    <dgm:cxn modelId="{A07D7311-C086-4A8C-A7A9-54C7C73707BC}" type="presParOf" srcId="{15B14CBC-5610-451F-A507-68E230EB185E}" destId="{F44D946F-02CC-47F0-BB5B-D78852B9B0EF}"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7DC5B-8475-47A0-80A4-0D3AB6AFD641}">
      <dsp:nvSpPr>
        <dsp:cNvPr id="0" name=""/>
        <dsp:cNvSpPr/>
      </dsp:nvSpPr>
      <dsp:spPr>
        <a:xfrm>
          <a:off x="624770" y="-42397"/>
          <a:ext cx="3455507" cy="3455507"/>
        </a:xfrm>
        <a:prstGeom prst="circularArrow">
          <a:avLst>
            <a:gd name="adj1" fmla="val 5544"/>
            <a:gd name="adj2" fmla="val 330680"/>
            <a:gd name="adj3" fmla="val 14689284"/>
            <a:gd name="adj4" fmla="val 1685156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ADAEF-3E64-4DCF-988B-F56521C10AF6}">
      <dsp:nvSpPr>
        <dsp:cNvPr id="0" name=""/>
        <dsp:cNvSpPr/>
      </dsp:nvSpPr>
      <dsp:spPr>
        <a:xfrm>
          <a:off x="1891028" y="2377"/>
          <a:ext cx="942342" cy="471171"/>
        </a:xfrm>
        <a:prstGeom prst="roundRect">
          <a:avLst/>
        </a:prstGeom>
        <a:solidFill>
          <a:srgbClr val="0070C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Obtaining Names</a:t>
          </a:r>
        </a:p>
      </dsp:txBody>
      <dsp:txXfrm>
        <a:off x="1914029" y="25378"/>
        <a:ext cx="896340" cy="425169"/>
      </dsp:txXfrm>
    </dsp:sp>
    <dsp:sp modelId="{9F157C2C-D5E8-4DE2-9E4B-549E9D9DD36C}">
      <dsp:nvSpPr>
        <dsp:cNvPr id="0" name=""/>
        <dsp:cNvSpPr/>
      </dsp:nvSpPr>
      <dsp:spPr>
        <a:xfrm>
          <a:off x="3052997" y="595454"/>
          <a:ext cx="942342" cy="471171"/>
        </a:xfrm>
        <a:prstGeom prst="roundRect">
          <a:avLst/>
        </a:prstGeom>
        <a:solidFill>
          <a:srgbClr val="0070C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Prospecting</a:t>
          </a:r>
        </a:p>
      </dsp:txBody>
      <dsp:txXfrm>
        <a:off x="3075998" y="618455"/>
        <a:ext cx="896340" cy="425169"/>
      </dsp:txXfrm>
    </dsp:sp>
    <dsp:sp modelId="{17E1196C-2F2B-49BC-9DDC-B7245967C549}">
      <dsp:nvSpPr>
        <dsp:cNvPr id="0" name=""/>
        <dsp:cNvSpPr/>
      </dsp:nvSpPr>
      <dsp:spPr>
        <a:xfrm>
          <a:off x="3364592" y="1475941"/>
          <a:ext cx="942342" cy="471171"/>
        </a:xfrm>
        <a:prstGeom prst="roundRect">
          <a:avLst/>
        </a:prstGeom>
        <a:solidFill>
          <a:schemeClr val="accen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Screening</a:t>
          </a:r>
        </a:p>
      </dsp:txBody>
      <dsp:txXfrm>
        <a:off x="3387593" y="1498942"/>
        <a:ext cx="896340" cy="425169"/>
      </dsp:txXfrm>
    </dsp:sp>
    <dsp:sp modelId="{F68D7A44-322B-4140-B711-FD0109B3E764}">
      <dsp:nvSpPr>
        <dsp:cNvPr id="0" name=""/>
        <dsp:cNvSpPr/>
      </dsp:nvSpPr>
      <dsp:spPr>
        <a:xfrm>
          <a:off x="3052996" y="2362200"/>
          <a:ext cx="942342" cy="471171"/>
        </a:xfrm>
        <a:prstGeom prst="roundRect">
          <a:avLst/>
        </a:prstGeom>
        <a:solidFill>
          <a:schemeClr val="accen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Selling</a:t>
          </a:r>
        </a:p>
      </dsp:txBody>
      <dsp:txXfrm>
        <a:off x="3075997" y="2385201"/>
        <a:ext cx="896340" cy="425169"/>
      </dsp:txXfrm>
    </dsp:sp>
    <dsp:sp modelId="{4F4BD5A4-994D-476D-9E43-8F0C37171DDD}">
      <dsp:nvSpPr>
        <dsp:cNvPr id="0" name=""/>
        <dsp:cNvSpPr/>
      </dsp:nvSpPr>
      <dsp:spPr>
        <a:xfrm>
          <a:off x="1891028" y="2949505"/>
          <a:ext cx="942342" cy="471171"/>
        </a:xfrm>
        <a:prstGeom prst="roundRect">
          <a:avLst/>
        </a:prstGeom>
        <a:solidFill>
          <a:srgbClr val="0070C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Processing</a:t>
          </a:r>
        </a:p>
      </dsp:txBody>
      <dsp:txXfrm>
        <a:off x="1914029" y="2972506"/>
        <a:ext cx="896340" cy="425169"/>
      </dsp:txXfrm>
    </dsp:sp>
    <dsp:sp modelId="{8BCBBD02-6DC2-40C7-A731-D7FAB95D78E3}">
      <dsp:nvSpPr>
        <dsp:cNvPr id="0" name=""/>
        <dsp:cNvSpPr/>
      </dsp:nvSpPr>
      <dsp:spPr>
        <a:xfrm>
          <a:off x="661590" y="2362196"/>
          <a:ext cx="942342" cy="471171"/>
        </a:xfrm>
        <a:prstGeom prst="roundRect">
          <a:avLst/>
        </a:prstGeom>
        <a:solidFill>
          <a:srgbClr val="0070C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Pool Program</a:t>
          </a:r>
        </a:p>
      </dsp:txBody>
      <dsp:txXfrm>
        <a:off x="684591" y="2385197"/>
        <a:ext cx="896340" cy="425169"/>
      </dsp:txXfrm>
    </dsp:sp>
    <dsp:sp modelId="{3FD344A7-096E-4242-A4F6-E1718D8B78D2}">
      <dsp:nvSpPr>
        <dsp:cNvPr id="0" name=""/>
        <dsp:cNvSpPr/>
      </dsp:nvSpPr>
      <dsp:spPr>
        <a:xfrm>
          <a:off x="417464" y="1475941"/>
          <a:ext cx="942342" cy="471171"/>
        </a:xfrm>
        <a:prstGeom prst="roundRect">
          <a:avLst/>
        </a:prstGeom>
        <a:solidFill>
          <a:srgbClr val="0070C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Shipping</a:t>
          </a:r>
        </a:p>
      </dsp:txBody>
      <dsp:txXfrm>
        <a:off x="440465" y="1498942"/>
        <a:ext cx="896340" cy="425169"/>
      </dsp:txXfrm>
    </dsp:sp>
    <dsp:sp modelId="{B4E797DD-3917-4F22-9A01-4C2B541BF17E}">
      <dsp:nvSpPr>
        <dsp:cNvPr id="0" name=""/>
        <dsp:cNvSpPr/>
      </dsp:nvSpPr>
      <dsp:spPr>
        <a:xfrm>
          <a:off x="661586" y="595448"/>
          <a:ext cx="942342" cy="471171"/>
        </a:xfrm>
        <a:prstGeom prst="roundRect">
          <a:avLst/>
        </a:prstGeom>
        <a:solidFill>
          <a:srgbClr val="0070C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Command Recruiting</a:t>
          </a:r>
        </a:p>
      </dsp:txBody>
      <dsp:txXfrm>
        <a:off x="684587" y="618449"/>
        <a:ext cx="896340" cy="425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37477-F9E5-46B7-9F7F-8D167587B862}">
      <dsp:nvSpPr>
        <dsp:cNvPr id="0" name=""/>
        <dsp:cNvSpPr/>
      </dsp:nvSpPr>
      <dsp:spPr>
        <a:xfrm>
          <a:off x="340190" y="1197"/>
          <a:ext cx="1317156" cy="1317156"/>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solidFill>
              <a:latin typeface="Calibri" panose="020F0502020204030204" pitchFamily="34" charset="0"/>
            </a:rPr>
            <a:t>Quality Recruiting Force</a:t>
          </a:r>
          <a:endParaRPr lang="en-US" sz="1400" b="0" kern="1200" dirty="0">
            <a:solidFill>
              <a:schemeClr val="tx1"/>
            </a:solidFill>
            <a:latin typeface="Calibri" panose="020F0502020204030204" pitchFamily="34" charset="0"/>
          </a:endParaRPr>
        </a:p>
      </dsp:txBody>
      <dsp:txXfrm>
        <a:off x="533083" y="194090"/>
        <a:ext cx="931370" cy="931370"/>
      </dsp:txXfrm>
    </dsp:sp>
    <dsp:sp modelId="{8671FA3D-3EB1-4544-B4AE-69FE0A825430}">
      <dsp:nvSpPr>
        <dsp:cNvPr id="0" name=""/>
        <dsp:cNvSpPr/>
      </dsp:nvSpPr>
      <dsp:spPr>
        <a:xfrm>
          <a:off x="1655400" y="279951"/>
          <a:ext cx="763950" cy="763950"/>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latin typeface="Calibri" panose="020F0502020204030204" pitchFamily="34" charset="0"/>
          </a:endParaRPr>
        </a:p>
      </dsp:txBody>
      <dsp:txXfrm>
        <a:off x="1756662" y="572085"/>
        <a:ext cx="561426" cy="179682"/>
      </dsp:txXfrm>
    </dsp:sp>
    <dsp:sp modelId="{A7F753F5-738E-4080-A094-5E0FC1DB5B79}">
      <dsp:nvSpPr>
        <dsp:cNvPr id="0" name=""/>
        <dsp:cNvSpPr/>
      </dsp:nvSpPr>
      <dsp:spPr>
        <a:xfrm>
          <a:off x="2571756" y="381"/>
          <a:ext cx="1317156" cy="1317156"/>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Systematic Recruiting</a:t>
          </a:r>
          <a:endParaRPr lang="en-US" sz="1400" kern="1200" dirty="0">
            <a:solidFill>
              <a:schemeClr val="tx1"/>
            </a:solidFill>
            <a:latin typeface="Calibri" panose="020F0502020204030204" pitchFamily="34" charset="0"/>
          </a:endParaRPr>
        </a:p>
      </dsp:txBody>
      <dsp:txXfrm>
        <a:off x="2764649" y="193274"/>
        <a:ext cx="931370" cy="931370"/>
      </dsp:txXfrm>
    </dsp:sp>
    <dsp:sp modelId="{4AC10A59-B16D-439B-B202-2A945FFB5B58}">
      <dsp:nvSpPr>
        <dsp:cNvPr id="0" name=""/>
        <dsp:cNvSpPr/>
      </dsp:nvSpPr>
      <dsp:spPr>
        <a:xfrm>
          <a:off x="4017604" y="257216"/>
          <a:ext cx="763950" cy="763950"/>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latin typeface="Calibri" panose="020F0502020204030204" pitchFamily="34" charset="0"/>
          </a:endParaRPr>
        </a:p>
      </dsp:txBody>
      <dsp:txXfrm>
        <a:off x="4118866" y="549350"/>
        <a:ext cx="561426" cy="179682"/>
      </dsp:txXfrm>
    </dsp:sp>
    <dsp:sp modelId="{E938BB9C-68FA-4381-BC20-8F7DA59FB8C3}">
      <dsp:nvSpPr>
        <dsp:cNvPr id="0" name=""/>
        <dsp:cNvSpPr/>
      </dsp:nvSpPr>
      <dsp:spPr>
        <a:xfrm>
          <a:off x="4835988" y="1197"/>
          <a:ext cx="1317156" cy="1317156"/>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Funding: </a:t>
          </a:r>
          <a:r>
            <a:rPr lang="en-US" sz="1400" b="0" u="none" kern="1200" dirty="0" smtClean="0">
              <a:solidFill>
                <a:schemeClr val="tx1"/>
              </a:solidFill>
              <a:latin typeface="Calibri" panose="020F0502020204030204" pitchFamily="34" charset="0"/>
            </a:rPr>
            <a:t>Advertising &amp; </a:t>
          </a:r>
          <a:r>
            <a:rPr lang="en-US" sz="1400" kern="1200" dirty="0" smtClean="0">
              <a:solidFill>
                <a:schemeClr val="tx1"/>
              </a:solidFill>
              <a:latin typeface="Calibri" panose="020F0502020204030204" pitchFamily="34" charset="0"/>
            </a:rPr>
            <a:t>Rec Ops </a:t>
          </a:r>
          <a:endParaRPr lang="en-US" sz="1400" b="1" u="none" kern="1200" dirty="0">
            <a:solidFill>
              <a:schemeClr val="tx1"/>
            </a:solidFill>
            <a:latin typeface="Calibri" panose="020F0502020204030204" pitchFamily="34" charset="0"/>
          </a:endParaRPr>
        </a:p>
      </dsp:txBody>
      <dsp:txXfrm>
        <a:off x="5028881" y="194090"/>
        <a:ext cx="931370" cy="931370"/>
      </dsp:txXfrm>
    </dsp:sp>
    <dsp:sp modelId="{BEDAF6CE-6A8E-4640-802B-049331BF1443}">
      <dsp:nvSpPr>
        <dsp:cNvPr id="0" name=""/>
        <dsp:cNvSpPr/>
      </dsp:nvSpPr>
      <dsp:spPr>
        <a:xfrm>
          <a:off x="6229350" y="277392"/>
          <a:ext cx="763950" cy="763950"/>
        </a:xfrm>
        <a:prstGeom prst="mathEqual">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latin typeface="Calibri" panose="020F0502020204030204" pitchFamily="34" charset="0"/>
          </a:endParaRPr>
        </a:p>
      </dsp:txBody>
      <dsp:txXfrm>
        <a:off x="6330612" y="434766"/>
        <a:ext cx="561426" cy="449202"/>
      </dsp:txXfrm>
    </dsp:sp>
    <dsp:sp modelId="{57CFC13B-5731-41AD-8FFD-7915FB6997F5}">
      <dsp:nvSpPr>
        <dsp:cNvPr id="0" name=""/>
        <dsp:cNvSpPr/>
      </dsp:nvSpPr>
      <dsp:spPr>
        <a:xfrm>
          <a:off x="7005287" y="743"/>
          <a:ext cx="1662462" cy="1317986"/>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anose="020F0502020204030204" pitchFamily="34" charset="0"/>
            </a:rPr>
            <a:t>Mission Success (High Quality People)</a:t>
          </a:r>
          <a:endParaRPr lang="en-US" sz="1400" kern="1200" dirty="0">
            <a:solidFill>
              <a:schemeClr val="tx1"/>
            </a:solidFill>
            <a:latin typeface="Calibri" panose="020F0502020204030204" pitchFamily="34" charset="0"/>
          </a:endParaRPr>
        </a:p>
      </dsp:txBody>
      <dsp:txXfrm>
        <a:off x="7248749" y="193758"/>
        <a:ext cx="1175538" cy="931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37477-F9E5-46B7-9F7F-8D167587B862}">
      <dsp:nvSpPr>
        <dsp:cNvPr id="0" name=""/>
        <dsp:cNvSpPr/>
      </dsp:nvSpPr>
      <dsp:spPr>
        <a:xfrm>
          <a:off x="133111" y="2361"/>
          <a:ext cx="1052051" cy="80590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latin typeface="Calibri" panose="020F0502020204030204" pitchFamily="34" charset="0"/>
            </a:rPr>
            <a:t>Quality Recruiting Force</a:t>
          </a:r>
          <a:endParaRPr lang="en-US" sz="1200" b="0" kern="1200" dirty="0">
            <a:solidFill>
              <a:schemeClr val="tx1"/>
            </a:solidFill>
            <a:latin typeface="Calibri" panose="020F0502020204030204" pitchFamily="34" charset="0"/>
          </a:endParaRPr>
        </a:p>
      </dsp:txBody>
      <dsp:txXfrm>
        <a:off x="287180" y="120383"/>
        <a:ext cx="743913" cy="569860"/>
      </dsp:txXfrm>
    </dsp:sp>
    <dsp:sp modelId="{8671FA3D-3EB1-4544-B4AE-69FE0A825430}">
      <dsp:nvSpPr>
        <dsp:cNvPr id="0" name=""/>
        <dsp:cNvSpPr/>
      </dsp:nvSpPr>
      <dsp:spPr>
        <a:xfrm>
          <a:off x="1183972" y="172917"/>
          <a:ext cx="467424" cy="467424"/>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chemeClr val="tx1"/>
            </a:solidFill>
            <a:latin typeface="Calibri" panose="020F0502020204030204" pitchFamily="34" charset="0"/>
          </a:endParaRPr>
        </a:p>
      </dsp:txBody>
      <dsp:txXfrm>
        <a:off x="1245929" y="351660"/>
        <a:ext cx="343510" cy="109938"/>
      </dsp:txXfrm>
    </dsp:sp>
    <dsp:sp modelId="{A7F753F5-738E-4080-A094-5E0FC1DB5B79}">
      <dsp:nvSpPr>
        <dsp:cNvPr id="0" name=""/>
        <dsp:cNvSpPr/>
      </dsp:nvSpPr>
      <dsp:spPr>
        <a:xfrm>
          <a:off x="1744645" y="1861"/>
          <a:ext cx="1187604" cy="80590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libri" panose="020F0502020204030204" pitchFamily="34" charset="0"/>
            </a:rPr>
            <a:t>Systematic Recruiting</a:t>
          </a:r>
          <a:endParaRPr lang="en-US" sz="1200" kern="1200" dirty="0">
            <a:solidFill>
              <a:schemeClr val="tx1"/>
            </a:solidFill>
            <a:latin typeface="Calibri" panose="020F0502020204030204" pitchFamily="34" charset="0"/>
          </a:endParaRPr>
        </a:p>
      </dsp:txBody>
      <dsp:txXfrm>
        <a:off x="1918566" y="119883"/>
        <a:ext cx="839762" cy="569860"/>
      </dsp:txXfrm>
    </dsp:sp>
    <dsp:sp modelId="{4AC10A59-B16D-439B-B202-2A945FFB5B58}">
      <dsp:nvSpPr>
        <dsp:cNvPr id="0" name=""/>
        <dsp:cNvSpPr/>
      </dsp:nvSpPr>
      <dsp:spPr>
        <a:xfrm>
          <a:off x="3010990" y="159006"/>
          <a:ext cx="467424" cy="467424"/>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chemeClr val="tx1"/>
            </a:solidFill>
            <a:latin typeface="Calibri" panose="020F0502020204030204" pitchFamily="34" charset="0"/>
          </a:endParaRPr>
        </a:p>
      </dsp:txBody>
      <dsp:txXfrm>
        <a:off x="3072947" y="337749"/>
        <a:ext cx="343510" cy="109938"/>
      </dsp:txXfrm>
    </dsp:sp>
    <dsp:sp modelId="{E938BB9C-68FA-4381-BC20-8F7DA59FB8C3}">
      <dsp:nvSpPr>
        <dsp:cNvPr id="0" name=""/>
        <dsp:cNvSpPr/>
      </dsp:nvSpPr>
      <dsp:spPr>
        <a:xfrm>
          <a:off x="3511720" y="2361"/>
          <a:ext cx="1207260" cy="80590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libri" panose="020F0502020204030204" pitchFamily="34" charset="0"/>
            </a:rPr>
            <a:t>Funding: </a:t>
          </a:r>
          <a:r>
            <a:rPr lang="en-US" sz="1200" b="0" u="none" kern="1200" dirty="0" smtClean="0">
              <a:solidFill>
                <a:schemeClr val="tx1"/>
              </a:solidFill>
              <a:latin typeface="Calibri" panose="020F0502020204030204" pitchFamily="34" charset="0"/>
            </a:rPr>
            <a:t>Advertising &amp; </a:t>
          </a:r>
          <a:r>
            <a:rPr lang="en-US" sz="1200" kern="1200" dirty="0" smtClean="0">
              <a:solidFill>
                <a:schemeClr val="tx1"/>
              </a:solidFill>
              <a:latin typeface="Calibri" panose="020F0502020204030204" pitchFamily="34" charset="0"/>
            </a:rPr>
            <a:t>Rec Ops </a:t>
          </a:r>
          <a:endParaRPr lang="en-US" sz="1200" b="1" u="none" kern="1200" dirty="0">
            <a:solidFill>
              <a:schemeClr val="tx1"/>
            </a:solidFill>
            <a:latin typeface="Calibri" panose="020F0502020204030204" pitchFamily="34" charset="0"/>
          </a:endParaRPr>
        </a:p>
      </dsp:txBody>
      <dsp:txXfrm>
        <a:off x="3688519" y="120383"/>
        <a:ext cx="853662" cy="569860"/>
      </dsp:txXfrm>
    </dsp:sp>
    <dsp:sp modelId="{BEDAF6CE-6A8E-4640-802B-049331BF1443}">
      <dsp:nvSpPr>
        <dsp:cNvPr id="0" name=""/>
        <dsp:cNvSpPr/>
      </dsp:nvSpPr>
      <dsp:spPr>
        <a:xfrm>
          <a:off x="6936726" y="175193"/>
          <a:ext cx="467424" cy="467424"/>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solidFill>
              <a:schemeClr val="tx1"/>
            </a:solidFill>
            <a:latin typeface="Calibri" panose="020F0502020204030204" pitchFamily="34" charset="0"/>
          </a:endParaRPr>
        </a:p>
      </dsp:txBody>
      <dsp:txXfrm>
        <a:off x="6998683" y="353936"/>
        <a:ext cx="343510" cy="109938"/>
      </dsp:txXfrm>
    </dsp:sp>
    <dsp:sp modelId="{57CFC13B-5731-41AD-8FFD-7915FB6997F5}">
      <dsp:nvSpPr>
        <dsp:cNvPr id="0" name=""/>
        <dsp:cNvSpPr/>
      </dsp:nvSpPr>
      <dsp:spPr>
        <a:xfrm>
          <a:off x="5240365" y="2083"/>
          <a:ext cx="1649387" cy="80641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Calibri" panose="020F0502020204030204" pitchFamily="34" charset="0"/>
            </a:rPr>
            <a:t>Mission Success (High Quality People)</a:t>
          </a:r>
          <a:endParaRPr lang="en-US" sz="1200" kern="1200" dirty="0">
            <a:solidFill>
              <a:schemeClr val="tx1"/>
            </a:solidFill>
            <a:latin typeface="Calibri" panose="020F0502020204030204" pitchFamily="34" charset="0"/>
          </a:endParaRPr>
        </a:p>
      </dsp:txBody>
      <dsp:txXfrm>
        <a:off x="5481912" y="120179"/>
        <a:ext cx="1166293" cy="570220"/>
      </dsp:txXfrm>
    </dsp:sp>
    <dsp:sp modelId="{2CF3F62A-35ED-46A3-B53D-A0A617577491}">
      <dsp:nvSpPr>
        <dsp:cNvPr id="0" name=""/>
        <dsp:cNvSpPr/>
      </dsp:nvSpPr>
      <dsp:spPr>
        <a:xfrm>
          <a:off x="4743534" y="191394"/>
          <a:ext cx="467424" cy="467424"/>
        </a:xfrm>
        <a:prstGeom prst="mathEqual">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1"/>
            </a:solidFill>
            <a:latin typeface="Calibri" panose="020F0502020204030204" pitchFamily="34" charset="0"/>
          </a:endParaRPr>
        </a:p>
      </dsp:txBody>
      <dsp:txXfrm>
        <a:off x="4805491" y="287683"/>
        <a:ext cx="343510" cy="274846"/>
      </dsp:txXfrm>
    </dsp:sp>
    <dsp:sp modelId="{F44D946F-02CC-47F0-BB5B-D78852B9B0EF}">
      <dsp:nvSpPr>
        <dsp:cNvPr id="0" name=""/>
        <dsp:cNvSpPr/>
      </dsp:nvSpPr>
      <dsp:spPr>
        <a:xfrm>
          <a:off x="7420758" y="2083"/>
          <a:ext cx="1649387" cy="80641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solidFill>
                <a:srgbClr val="04043E"/>
              </a:solidFill>
            </a:rPr>
            <a:t>Transition Highest Quality Marines to RC</a:t>
          </a:r>
          <a:endParaRPr lang="en-US" sz="1200" b="0" kern="1200" dirty="0">
            <a:solidFill>
              <a:srgbClr val="04043E"/>
            </a:solidFill>
            <a:latin typeface="Calibri" panose="020F0502020204030204" pitchFamily="34" charset="0"/>
          </a:endParaRPr>
        </a:p>
      </dsp:txBody>
      <dsp:txXfrm>
        <a:off x="7662305" y="120179"/>
        <a:ext cx="1166293" cy="5702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4028301" cy="351476"/>
          </a:xfrm>
          <a:prstGeom prst="rect">
            <a:avLst/>
          </a:prstGeom>
        </p:spPr>
        <p:txBody>
          <a:bodyPr vert="horz" lIns="91265" tIns="45633" rIns="91265" bIns="45633" rtlCol="0"/>
          <a:lstStyle>
            <a:lvl1pPr algn="l">
              <a:defRPr sz="1200"/>
            </a:lvl1pPr>
          </a:lstStyle>
          <a:p>
            <a:endParaRPr lang="en-US"/>
          </a:p>
        </p:txBody>
      </p:sp>
      <p:sp>
        <p:nvSpPr>
          <p:cNvPr id="3" name="Date Placeholder 2"/>
          <p:cNvSpPr>
            <a:spLocks noGrp="1"/>
          </p:cNvSpPr>
          <p:nvPr>
            <p:ph type="dt" sz="quarter" idx="1"/>
          </p:nvPr>
        </p:nvSpPr>
        <p:spPr>
          <a:xfrm>
            <a:off x="5266002" y="1"/>
            <a:ext cx="4028301" cy="351476"/>
          </a:xfrm>
          <a:prstGeom prst="rect">
            <a:avLst/>
          </a:prstGeom>
        </p:spPr>
        <p:txBody>
          <a:bodyPr vert="horz" lIns="91265" tIns="45633" rIns="91265" bIns="45633" rtlCol="0"/>
          <a:lstStyle>
            <a:lvl1pPr algn="r">
              <a:defRPr sz="1200"/>
            </a:lvl1pPr>
          </a:lstStyle>
          <a:p>
            <a:fld id="{CC57B7A4-7EC4-46F4-857C-506894F6A90F}" type="datetimeFigureOut">
              <a:rPr lang="en-US" smtClean="0"/>
              <a:t>6/1/2021</a:t>
            </a:fld>
            <a:endParaRPr lang="en-US"/>
          </a:p>
        </p:txBody>
      </p:sp>
      <p:sp>
        <p:nvSpPr>
          <p:cNvPr id="4" name="Footer Placeholder 3"/>
          <p:cNvSpPr>
            <a:spLocks noGrp="1"/>
          </p:cNvSpPr>
          <p:nvPr>
            <p:ph type="ftr" sz="quarter" idx="2"/>
          </p:nvPr>
        </p:nvSpPr>
        <p:spPr>
          <a:xfrm>
            <a:off x="4" y="6658928"/>
            <a:ext cx="4028301" cy="351476"/>
          </a:xfrm>
          <a:prstGeom prst="rect">
            <a:avLst/>
          </a:prstGeom>
        </p:spPr>
        <p:txBody>
          <a:bodyPr vert="horz" lIns="91265" tIns="45633" rIns="91265" bIns="45633" rtlCol="0" anchor="b"/>
          <a:lstStyle>
            <a:lvl1pPr algn="l">
              <a:defRPr sz="1200"/>
            </a:lvl1pPr>
          </a:lstStyle>
          <a:p>
            <a:endParaRPr lang="en-US"/>
          </a:p>
        </p:txBody>
      </p:sp>
      <p:sp>
        <p:nvSpPr>
          <p:cNvPr id="5" name="Slide Number Placeholder 4"/>
          <p:cNvSpPr>
            <a:spLocks noGrp="1"/>
          </p:cNvSpPr>
          <p:nvPr>
            <p:ph type="sldNum" sz="quarter" idx="3"/>
          </p:nvPr>
        </p:nvSpPr>
        <p:spPr>
          <a:xfrm>
            <a:off x="5266002" y="6658928"/>
            <a:ext cx="4028301" cy="351476"/>
          </a:xfrm>
          <a:prstGeom prst="rect">
            <a:avLst/>
          </a:prstGeom>
        </p:spPr>
        <p:txBody>
          <a:bodyPr vert="horz" lIns="91265" tIns="45633" rIns="91265" bIns="45633" rtlCol="0" anchor="b"/>
          <a:lstStyle>
            <a:lvl1pPr algn="r">
              <a:defRPr sz="1200"/>
            </a:lvl1pPr>
          </a:lstStyle>
          <a:p>
            <a:fld id="{509F6E68-D6ED-43E2-B8CA-12035E8C41F1}" type="slidenum">
              <a:rPr lang="en-US" smtClean="0"/>
              <a:t>‹#›</a:t>
            </a:fld>
            <a:endParaRPr lang="en-US"/>
          </a:p>
        </p:txBody>
      </p:sp>
    </p:spTree>
    <p:extLst>
      <p:ext uri="{BB962C8B-B14F-4D97-AF65-F5344CB8AC3E}">
        <p14:creationId xmlns:p14="http://schemas.microsoft.com/office/powerpoint/2010/main" val="232002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45" tIns="46571" rIns="93145" bIns="46571" rtlCol="0"/>
          <a:lstStyle>
            <a:lvl1pPr algn="l">
              <a:defRPr sz="1200"/>
            </a:lvl1pPr>
          </a:lstStyle>
          <a:p>
            <a:endParaRPr lang="en-US"/>
          </a:p>
        </p:txBody>
      </p:sp>
      <p:sp>
        <p:nvSpPr>
          <p:cNvPr id="3" name="Date Placeholder 2"/>
          <p:cNvSpPr>
            <a:spLocks noGrp="1"/>
          </p:cNvSpPr>
          <p:nvPr>
            <p:ph type="dt" idx="1"/>
          </p:nvPr>
        </p:nvSpPr>
        <p:spPr>
          <a:xfrm>
            <a:off x="5265811" y="0"/>
            <a:ext cx="4028440" cy="350520"/>
          </a:xfrm>
          <a:prstGeom prst="rect">
            <a:avLst/>
          </a:prstGeom>
        </p:spPr>
        <p:txBody>
          <a:bodyPr vert="horz" lIns="93145" tIns="46571" rIns="93145" bIns="46571" rtlCol="0"/>
          <a:lstStyle>
            <a:lvl1pPr algn="r">
              <a:defRPr sz="1200"/>
            </a:lvl1pPr>
          </a:lstStyle>
          <a:p>
            <a:fld id="{E57D668D-0168-43AF-83B0-81E1D3FEB890}" type="datetimeFigureOut">
              <a:rPr lang="en-US" smtClean="0"/>
              <a:t>6/1/2021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45" tIns="46571" rIns="93145" bIns="46571"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45" tIns="46571" rIns="93145" bIns="465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45" tIns="46571" rIns="93145"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3145" tIns="46571" rIns="93145" bIns="46571" rtlCol="0" anchor="b"/>
          <a:lstStyle>
            <a:lvl1pPr algn="r">
              <a:defRPr sz="1200"/>
            </a:lvl1pPr>
          </a:lstStyle>
          <a:p>
            <a:fld id="{C6BD540B-3879-4FB8-99D9-8BFDBE048A0E}" type="slidenum">
              <a:rPr lang="en-US" smtClean="0"/>
              <a:t>‹#›</a:t>
            </a:fld>
            <a:endParaRPr lang="en-US"/>
          </a:p>
        </p:txBody>
      </p:sp>
    </p:spTree>
    <p:extLst>
      <p:ext uri="{BB962C8B-B14F-4D97-AF65-F5344CB8AC3E}">
        <p14:creationId xmlns:p14="http://schemas.microsoft.com/office/powerpoint/2010/main" val="143210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153988"/>
            <a:ext cx="5995987" cy="4495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A98E7-D49C-4E4B-A47B-412B051D5B37}"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12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685C2-807D-40B8-AC28-EE2AF838ED8E}" type="slidenum">
              <a:rPr lang="en-US" smtClean="0"/>
              <a:t>3</a:t>
            </a:fld>
            <a:endParaRPr lang="en-US" dirty="0"/>
          </a:p>
        </p:txBody>
      </p:sp>
    </p:spTree>
    <p:extLst>
      <p:ext uri="{BB962C8B-B14F-4D97-AF65-F5344CB8AC3E}">
        <p14:creationId xmlns:p14="http://schemas.microsoft.com/office/powerpoint/2010/main" val="398753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0271">
              <a:defRPr/>
            </a:pPr>
            <a:fld id="{A201C173-BFEC-4617-8B32-F9A509CF0785}" type="slidenum">
              <a:rPr lang="en-US">
                <a:solidFill>
                  <a:prstClr val="black"/>
                </a:solidFill>
                <a:latin typeface="Calibri" panose="020F0502020204030204"/>
              </a:rPr>
              <a:pPr defTabSz="45027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59641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a:t>
            </a:r>
            <a:r>
              <a:rPr lang="en-US" dirty="0" err="1" smtClean="0"/>
              <a:t>Cmd</a:t>
            </a:r>
            <a:r>
              <a:rPr lang="en-US" dirty="0" smtClean="0"/>
              <a:t> Climate</a:t>
            </a:r>
            <a:r>
              <a:rPr lang="en-US" baseline="0" dirty="0" smtClean="0"/>
              <a:t> Survey:</a:t>
            </a:r>
          </a:p>
          <a:p>
            <a:r>
              <a:rPr lang="en-US" dirty="0"/>
              <a:t>--Recruiter comments; safety concerns related to extensive driving requirements, trust within recruiting commands, and incentives for new recruits.</a:t>
            </a:r>
          </a:p>
          <a:p>
            <a:pPr defTabSz="931238"/>
            <a:r>
              <a:rPr lang="en-US" dirty="0"/>
              <a:t>--MCRC implemented video-based telematics to proactively improve the habits of every driver.</a:t>
            </a:r>
          </a:p>
          <a:p>
            <a:r>
              <a:rPr lang="en-US" b="1" dirty="0"/>
              <a:t>--</a:t>
            </a:r>
            <a:r>
              <a:rPr lang="en-US" dirty="0"/>
              <a:t>The staffing and manning of the recruiting force and advertising funding are the primary ways to reduce windshield time for an individual recruiter. </a:t>
            </a:r>
          </a:p>
          <a:p>
            <a:r>
              <a:rPr lang="en-US" dirty="0"/>
              <a:t>--Insufficient funding risks standard levels of in-person leadership and support, which is critical for the systematic recruiting process.  Reduced command training and presence results in reduced effectiveness and increased stress on the force. </a:t>
            </a:r>
          </a:p>
          <a:p>
            <a:endParaRPr lang="en-US" baseline="0" dirty="0" smtClean="0"/>
          </a:p>
          <a:p>
            <a:r>
              <a:rPr lang="en-US" dirty="0"/>
              <a:t>In FY18, the number of miles driven was 45,364,996.  The number of accidents was 256 (This accounts for all types of accidents, e.g. animal strikes).  The total cost of those accidents was $1,088,141.70.</a:t>
            </a:r>
          </a:p>
          <a:p>
            <a:endParaRPr lang="en-US" dirty="0"/>
          </a:p>
          <a:p>
            <a:r>
              <a:rPr lang="en-US" dirty="0"/>
              <a:t>3,763 is our </a:t>
            </a:r>
            <a:r>
              <a:rPr lang="en-US" baseline="0" dirty="0" smtClean="0"/>
              <a:t>8411 and 8412 population only.  There are approximately 6,000 personnel in MCRC.  6,000 includes 8411, 8412 and support personnel.</a:t>
            </a:r>
          </a:p>
          <a:p>
            <a:endParaRPr lang="en-US" baseline="0" dirty="0" smtClean="0"/>
          </a:p>
          <a:p>
            <a:r>
              <a:rPr lang="en-US" baseline="0" dirty="0" smtClean="0"/>
              <a:t>We are covering every zip code.  The Navy is sectioning off “virtual areas” without recruiters.</a:t>
            </a:r>
          </a:p>
          <a:p>
            <a:endParaRPr lang="en-US" baseline="0" dirty="0" smtClean="0"/>
          </a:p>
          <a:p>
            <a:r>
              <a:rPr lang="en-US" baseline="0" dirty="0" smtClean="0"/>
              <a:t>Add quad-slide to compare accessions across services</a:t>
            </a:r>
          </a:p>
          <a:p>
            <a:r>
              <a:rPr lang="en-US" baseline="0" dirty="0" smtClean="0"/>
              <a:t>Add “OCONUS” box to slide.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1A98E7-D49C-4E4B-A47B-412B051D5B37}" type="slidenum">
              <a:rPr lang="en-US" altLang="en-US" smtClean="0"/>
              <a:pPr/>
              <a:t>5</a:t>
            </a:fld>
            <a:endParaRPr lang="en-US" altLang="en-US" dirty="0"/>
          </a:p>
        </p:txBody>
      </p:sp>
    </p:spTree>
    <p:extLst>
      <p:ext uri="{BB962C8B-B14F-4D97-AF65-F5344CB8AC3E}">
        <p14:creationId xmlns:p14="http://schemas.microsoft.com/office/powerpoint/2010/main" val="117767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3DB33-DCCE-4E7D-A994-BA883B854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1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5524816" y="6902638"/>
            <a:ext cx="4222481" cy="362031"/>
          </a:xfrm>
          <a:prstGeom prst="rect">
            <a:avLst/>
          </a:prstGeom>
          <a:noFill/>
          <a:ln w="9525">
            <a:noFill/>
            <a:miter lim="800000"/>
            <a:headEnd/>
            <a:tailEnd/>
          </a:ln>
        </p:spPr>
        <p:txBody>
          <a:bodyPr lIns="95254" tIns="47631" rIns="95254" bIns="47631" anchor="b"/>
          <a:lstStyle/>
          <a:p>
            <a:pPr algn="r" defTabSz="876088" fontAlgn="base">
              <a:spcBef>
                <a:spcPct val="0"/>
              </a:spcBef>
              <a:spcAft>
                <a:spcPct val="0"/>
              </a:spcAft>
            </a:pPr>
            <a:fld id="{D0230D9B-72F1-4A71-895C-77C2C47460BD}" type="slidenum">
              <a:rPr lang="en-US" sz="1200">
                <a:solidFill>
                  <a:srgbClr val="000000"/>
                </a:solidFill>
                <a:latin typeface="Times New Roman" panose="02020603050405020304" pitchFamily="18" charset="0"/>
                <a:cs typeface="Arial" panose="020B0604020202020204" pitchFamily="34" charset="0"/>
              </a:rPr>
              <a:pPr algn="r" defTabSz="876088" fontAlgn="base">
                <a:spcBef>
                  <a:spcPct val="0"/>
                </a:spcBef>
                <a:spcAft>
                  <a:spcPct val="0"/>
                </a:spcAft>
              </a:pPr>
              <a:t>8</a:t>
            </a:fld>
            <a:endParaRPr lang="en-US" sz="1200" dirty="0">
              <a:solidFill>
                <a:srgbClr val="000000"/>
              </a:solidFill>
              <a:latin typeface="Times New Roman" panose="02020603050405020304" pitchFamily="18" charset="0"/>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Systematic Recruiting is an organized, well thought out approach for recruiters to go about performing the actions necessary to achieve assigned shipping, contracting, and quality missions.</a:t>
            </a:r>
          </a:p>
          <a:p>
            <a:endParaRPr lang="en-US" dirty="0"/>
          </a:p>
          <a:p>
            <a:r>
              <a:rPr lang="en-US" dirty="0"/>
              <a:t>There are four major enlisted recruiting programs:</a:t>
            </a:r>
          </a:p>
          <a:p>
            <a:r>
              <a:rPr lang="en-US" dirty="0"/>
              <a:t>• Command Recruiting Program</a:t>
            </a:r>
          </a:p>
          <a:p>
            <a:r>
              <a:rPr lang="en-US" dirty="0"/>
              <a:t>• High School/Community College (HS/CC) Program</a:t>
            </a:r>
          </a:p>
          <a:p>
            <a:r>
              <a:rPr lang="en-US" dirty="0"/>
              <a:t>• Pool Program</a:t>
            </a:r>
          </a:p>
          <a:p>
            <a:r>
              <a:rPr lang="en-US" dirty="0"/>
              <a:t>• Priority Prospect Card (PPC) Program</a:t>
            </a:r>
          </a:p>
          <a:p>
            <a:r>
              <a:rPr lang="en-US" dirty="0"/>
              <a:t>These programs contribute directly to the achievement of enlisted recruiting missions. The success of these programs will, to a great extent, determine the overall success of your Recruiting Station (RS). In addition to the major recruiting programs there are other, subordinate or related, programs, which, although not as critical as the four major programs, make significant contributions to the RS recruiting effort.</a:t>
            </a:r>
          </a:p>
          <a:p>
            <a:pPr marL="237657" indent="-237657">
              <a:buAutoNum type="alphaLcPeriod"/>
            </a:pPr>
            <a:r>
              <a:rPr lang="en-US" dirty="0"/>
              <a:t>Naval Reserve Officers Training Corps (NROTC) Program. </a:t>
            </a:r>
          </a:p>
          <a:p>
            <a:pPr marL="237657" indent="-237657">
              <a:buAutoNum type="alphaLcPeriod"/>
            </a:pPr>
            <a:r>
              <a:rPr lang="en-US" dirty="0"/>
              <a:t>Reserve Referral Program.</a:t>
            </a:r>
          </a:p>
          <a:p>
            <a:r>
              <a:rPr lang="en-US" dirty="0"/>
              <a:t>c.   DoD Student Testing Program (ASVAB).</a:t>
            </a:r>
          </a:p>
          <a:p>
            <a:r>
              <a:rPr lang="en-US" dirty="0"/>
              <a:t>d.   Certificate Awards Program.</a:t>
            </a:r>
          </a:p>
          <a:p>
            <a:r>
              <a:rPr lang="en-US" dirty="0"/>
              <a:t>e.   Mail out Program.</a:t>
            </a:r>
          </a:p>
          <a:p>
            <a:r>
              <a:rPr lang="en-US" dirty="0"/>
              <a:t>g.   Recruiter Aide Program.</a:t>
            </a:r>
          </a:p>
          <a:p>
            <a:pPr marL="237657" indent="-237657">
              <a:buAutoNum type="alphaLcPeriod" startAt="8"/>
            </a:pPr>
            <a:r>
              <a:rPr lang="en-US" dirty="0"/>
              <a:t>Extended Active Duty (EAD) Recruiter Program.</a:t>
            </a:r>
          </a:p>
          <a:p>
            <a:pPr marL="237657" indent="-237657">
              <a:buAutoNum type="alphaLcPeriod" startAt="8"/>
            </a:pPr>
            <a:endParaRPr lang="en-US" dirty="0"/>
          </a:p>
          <a:p>
            <a:r>
              <a:rPr lang="en-US" dirty="0"/>
              <a:t>Programs contribute significantly to the ability to make assigned missions. The pie chart represents new contract source goals based on programs goals.</a:t>
            </a:r>
          </a:p>
        </p:txBody>
      </p:sp>
    </p:spTree>
    <p:extLst>
      <p:ext uri="{BB962C8B-B14F-4D97-AF65-F5344CB8AC3E}">
        <p14:creationId xmlns:p14="http://schemas.microsoft.com/office/powerpoint/2010/main" val="384075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a:latin typeface="Arial" panose="020B0604020202020204" pitchFamily="34" charset="0"/>
              </a:rPr>
              <a:t>P&amp;R Note:</a:t>
            </a:r>
          </a:p>
          <a:p>
            <a:r>
              <a:rPr lang="en-US" sz="800" dirty="0"/>
              <a:t>The Marine Corps’ formula for success is a three-pronged approach to achieving the desired outcome for recruiting.  The three prongs are a quality recruiting force, systematic recruiting, and funding -- advertising and recruiting operations -- to result in mission success (high quality people).</a:t>
            </a:r>
          </a:p>
          <a:p>
            <a:r>
              <a:rPr lang="en-US" sz="800" dirty="0"/>
              <a:t> </a:t>
            </a:r>
          </a:p>
          <a:p>
            <a:r>
              <a:rPr lang="en-US" sz="800" dirty="0"/>
              <a:t>The institutional commitment to ensure a quality force utilizes a number of measures to ensure the most qualified Marines are selected at all levels of recruiting.  The command selection board for RS commanding officers reviews the records of the top 400 majors of the 3,875 active duty majors to select approximately 15 RS COs every year.  The most important element is that this board selects before any of the other boards and therefore has access to every eligible major.  The headquarters Marine Corps special duty screening team (HSST) screening, likewise has first access to every corporal, sergeant, and staff sergeant each year as it works to sustain.  The HSST visits commands around the Marine Corps to personally screen each individual.</a:t>
            </a:r>
          </a:p>
          <a:p>
            <a:r>
              <a:rPr lang="en-US" sz="800" dirty="0"/>
              <a:t> </a:t>
            </a:r>
          </a:p>
          <a:p>
            <a:r>
              <a:rPr lang="en-US" sz="800" dirty="0"/>
              <a:t>The goal of systematic recruiting is to organize the recruiter's efforts so that the required contacts, appointments, interviews, New Working Applicant (NWA), and contracts are achieved. These goals extend to managing the pool and conducting an effective Command Recruiting (CDR) program.  Systematic recruiting is also designed to leverage supporting assets such as the High School/Community College (HS/CC) Program and Media Program to achieve consistent quality results by increasing awareness of Marine Corps opportunities.  Systematic recruiting assists the recruiter and Staff Noncommissioned Officer In Charge (SNCOIC) in developing effective annual and monthly plans, plus weekly and daily schedules.  Systematic recruiting focuses the efforts of both the recruiter and SNCOIC on those activities and programs that are vital to effective recruiting. </a:t>
            </a:r>
          </a:p>
          <a:p>
            <a:r>
              <a:rPr lang="en-US" sz="800" dirty="0"/>
              <a:t> </a:t>
            </a:r>
          </a:p>
          <a:p>
            <a:r>
              <a:rPr lang="en-US" sz="800" dirty="0"/>
              <a:t>MCRC’s funding comprises Recruiting operations and Advertising.  Recruiting Operations funding relates specifically to the recruiter’s mission, to include use of vehicles, cell phones, and reimbursements for TAD/travel.  Advertising funding is anything directly related to making the Marine Corps known to the public, including paper and digital media formats to public events.</a:t>
            </a:r>
          </a:p>
          <a:p>
            <a:r>
              <a:rPr lang="en-US" sz="800" dirty="0"/>
              <a:t> </a:t>
            </a:r>
          </a:p>
          <a:p>
            <a:r>
              <a:rPr lang="en-US" sz="800" dirty="0"/>
              <a:t>Combing all three ensures mission success.  The acquisition of high quality people into the Marine Corps is the result of the strength of each piece of the formula.  Mission success has obvious secondary and tertiary effects, comprised of lower attrition rates at recruit and entry-level training, and increased quality accessions.</a:t>
            </a:r>
          </a:p>
          <a:p>
            <a:endParaRPr lang="en-US" altLang="en-US" sz="800" dirty="0">
              <a:latin typeface="Arial" panose="020B0604020202020204" pitchFamily="34" charset="0"/>
            </a:endParaRP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4672" indent="-277765">
              <a:spcBef>
                <a:spcPct val="30000"/>
              </a:spcBef>
              <a:defRPr sz="1200">
                <a:solidFill>
                  <a:schemeClr val="tx1"/>
                </a:solidFill>
                <a:latin typeface="Times New Roman" panose="02020603050405020304" pitchFamily="18" charset="0"/>
              </a:defRPr>
            </a:lvl2pPr>
            <a:lvl3pPr marL="1115715" indent="-221903">
              <a:spcBef>
                <a:spcPct val="30000"/>
              </a:spcBef>
              <a:defRPr sz="1200">
                <a:solidFill>
                  <a:schemeClr val="tx1"/>
                </a:solidFill>
                <a:latin typeface="Times New Roman" panose="02020603050405020304" pitchFamily="18" charset="0"/>
              </a:defRPr>
            </a:lvl3pPr>
            <a:lvl4pPr marL="1562621" indent="-221903">
              <a:spcBef>
                <a:spcPct val="30000"/>
              </a:spcBef>
              <a:defRPr sz="1200">
                <a:solidFill>
                  <a:schemeClr val="tx1"/>
                </a:solidFill>
                <a:latin typeface="Times New Roman" panose="02020603050405020304" pitchFamily="18" charset="0"/>
              </a:defRPr>
            </a:lvl4pPr>
            <a:lvl5pPr marL="2009528" indent="-221903">
              <a:spcBef>
                <a:spcPct val="30000"/>
              </a:spcBef>
              <a:defRPr sz="1200">
                <a:solidFill>
                  <a:schemeClr val="tx1"/>
                </a:solidFill>
                <a:latin typeface="Times New Roman" panose="02020603050405020304" pitchFamily="18" charset="0"/>
              </a:defRPr>
            </a:lvl5pPr>
            <a:lvl6pPr marL="2456435" indent="-221903" eaLnBrk="0" fontAlgn="base" hangingPunct="0">
              <a:spcBef>
                <a:spcPct val="30000"/>
              </a:spcBef>
              <a:spcAft>
                <a:spcPct val="0"/>
              </a:spcAft>
              <a:defRPr sz="1200">
                <a:solidFill>
                  <a:schemeClr val="tx1"/>
                </a:solidFill>
                <a:latin typeface="Times New Roman" panose="02020603050405020304" pitchFamily="18" charset="0"/>
              </a:defRPr>
            </a:lvl6pPr>
            <a:lvl7pPr marL="2903342" indent="-221903" eaLnBrk="0" fontAlgn="base" hangingPunct="0">
              <a:spcBef>
                <a:spcPct val="30000"/>
              </a:spcBef>
              <a:spcAft>
                <a:spcPct val="0"/>
              </a:spcAft>
              <a:defRPr sz="1200">
                <a:solidFill>
                  <a:schemeClr val="tx1"/>
                </a:solidFill>
                <a:latin typeface="Times New Roman" panose="02020603050405020304" pitchFamily="18" charset="0"/>
              </a:defRPr>
            </a:lvl7pPr>
            <a:lvl8pPr marL="3350247" indent="-221903" eaLnBrk="0" fontAlgn="base" hangingPunct="0">
              <a:spcBef>
                <a:spcPct val="30000"/>
              </a:spcBef>
              <a:spcAft>
                <a:spcPct val="0"/>
              </a:spcAft>
              <a:defRPr sz="1200">
                <a:solidFill>
                  <a:schemeClr val="tx1"/>
                </a:solidFill>
                <a:latin typeface="Times New Roman" panose="02020603050405020304" pitchFamily="18" charset="0"/>
              </a:defRPr>
            </a:lvl8pPr>
            <a:lvl9pPr marL="3797151" indent="-22190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6C5833-022F-46E2-B500-E23C5E835710}" type="slidenum">
              <a:rPr lang="en-US" altLang="en-US" smtClean="0">
                <a:solidFill>
                  <a:srgbClr val="000000"/>
                </a:solidFill>
                <a:latin typeface="Arial" panose="020B0604020202020204" pitchFamily="34" charset="0"/>
              </a:rPr>
              <a:pPr>
                <a:spcBef>
                  <a:spcPct val="0"/>
                </a:spcBef>
              </a:pPr>
              <a:t>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32002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dirty="0">
                <a:latin typeface="Arial" panose="020B0604020202020204" pitchFamily="34" charset="0"/>
              </a:rPr>
              <a:t>P&amp;R Note:</a:t>
            </a:r>
          </a:p>
          <a:p>
            <a:r>
              <a:rPr lang="en-US" sz="800" dirty="0"/>
              <a:t>The Marine Corps’ formula for success is a three-pronged approach to achieving the desired outcome for recruiting.  The three prongs are a quality recruiting force, systematic recruiting, and funding -- advertising and recruiting operations -- to result in mission success (high quality people).</a:t>
            </a:r>
          </a:p>
          <a:p>
            <a:r>
              <a:rPr lang="en-US" sz="800" dirty="0"/>
              <a:t> </a:t>
            </a:r>
          </a:p>
          <a:p>
            <a:r>
              <a:rPr lang="en-US" sz="800" dirty="0"/>
              <a:t>The institutional commitment to ensure a quality force utilizes a number of measures to ensure the most qualified Marines are selected at all levels of recruiting.  The command selection board for RS commanding officers reviews the records of the top 400 majors of the 3,875 active duty majors to select approximately 15 RS COs every year.  The most important element is that this board selects before any of the other boards and therefore has access to every eligible major.  The headquarters Marine Corps special duty screening team (HSST) screening, likewise has first access to every corporal, sergeant, and staff sergeant each year as it works to sustain.  The HSST visits commands around the Marine Corps to personally screen each individual.</a:t>
            </a:r>
          </a:p>
          <a:p>
            <a:r>
              <a:rPr lang="en-US" sz="800" dirty="0"/>
              <a:t> </a:t>
            </a:r>
          </a:p>
          <a:p>
            <a:r>
              <a:rPr lang="en-US" sz="800" dirty="0"/>
              <a:t>The goal of systematic recruiting is to organize the recruiter's efforts so that the required contacts, appointments, interviews, New Working Applicant (NWA), and contracts are achieved. These goals extend to managing the pool and conducting an effective Command Recruiting (CDR) program.  Systematic recruiting is also designed to leverage supporting assets such as the High School/Community College (HS/CC) Program and Media Program to achieve consistent quality results by increasing awareness of Marine Corps opportunities.  Systematic recruiting assists the recruiter and Staff Noncommissioned Officer In Charge (SNCOIC) in developing effective annual and monthly plans, plus weekly and daily schedules.  Systematic recruiting focuses the efforts of both the recruiter and SNCOIC on those activities and programs that are vital to effective recruiting. </a:t>
            </a:r>
          </a:p>
          <a:p>
            <a:r>
              <a:rPr lang="en-US" sz="800" dirty="0"/>
              <a:t> </a:t>
            </a:r>
          </a:p>
          <a:p>
            <a:r>
              <a:rPr lang="en-US" sz="800" dirty="0"/>
              <a:t>MCRC’s funding comprises Recruiting operations and Advertising.  Recruiting Operations funding relates specifically to the recruiter’s mission, to include use of vehicles, cell phones, and reimbursements for TAD/travel.  Advertising funding is anything directly related to making the Marine Corps known to the public, including paper and digital media formats to public events.</a:t>
            </a:r>
          </a:p>
          <a:p>
            <a:r>
              <a:rPr lang="en-US" sz="800" dirty="0"/>
              <a:t> </a:t>
            </a:r>
          </a:p>
          <a:p>
            <a:r>
              <a:rPr lang="en-US" sz="800" dirty="0"/>
              <a:t>Combing all three ensures mission success.  The acquisition of high quality people into the Marine Corps is the result of the strength of each piece of the formula.  Mission success has obvious secondary and tertiary effects, comprised of lower attrition rates at recruit and entry-level training, and increased quality accessions.</a:t>
            </a:r>
          </a:p>
          <a:p>
            <a:endParaRPr lang="en-US" altLang="en-US" sz="800" dirty="0">
              <a:latin typeface="Arial" panose="020B0604020202020204" pitchFamily="34" charset="0"/>
            </a:endParaRP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21970" indent="-276729">
              <a:spcBef>
                <a:spcPct val="30000"/>
              </a:spcBef>
              <a:defRPr sz="1200">
                <a:solidFill>
                  <a:schemeClr val="tx1"/>
                </a:solidFill>
                <a:latin typeface="Times New Roman" panose="02020603050405020304" pitchFamily="18" charset="0"/>
              </a:defRPr>
            </a:lvl2pPr>
            <a:lvl3pPr marL="1111555" indent="-221075">
              <a:spcBef>
                <a:spcPct val="30000"/>
              </a:spcBef>
              <a:defRPr sz="1200">
                <a:solidFill>
                  <a:schemeClr val="tx1"/>
                </a:solidFill>
                <a:latin typeface="Times New Roman" panose="02020603050405020304" pitchFamily="18" charset="0"/>
              </a:defRPr>
            </a:lvl3pPr>
            <a:lvl4pPr marL="1556794" indent="-221075">
              <a:spcBef>
                <a:spcPct val="30000"/>
              </a:spcBef>
              <a:defRPr sz="1200">
                <a:solidFill>
                  <a:schemeClr val="tx1"/>
                </a:solidFill>
                <a:latin typeface="Times New Roman" panose="02020603050405020304" pitchFamily="18" charset="0"/>
              </a:defRPr>
            </a:lvl4pPr>
            <a:lvl5pPr marL="2002034" indent="-221075">
              <a:spcBef>
                <a:spcPct val="30000"/>
              </a:spcBef>
              <a:defRPr sz="1200">
                <a:solidFill>
                  <a:schemeClr val="tx1"/>
                </a:solidFill>
                <a:latin typeface="Times New Roman" panose="02020603050405020304" pitchFamily="18" charset="0"/>
              </a:defRPr>
            </a:lvl5pPr>
            <a:lvl6pPr marL="2447275" indent="-221075" eaLnBrk="0" fontAlgn="base" hangingPunct="0">
              <a:spcBef>
                <a:spcPct val="30000"/>
              </a:spcBef>
              <a:spcAft>
                <a:spcPct val="0"/>
              </a:spcAft>
              <a:defRPr sz="1200">
                <a:solidFill>
                  <a:schemeClr val="tx1"/>
                </a:solidFill>
                <a:latin typeface="Times New Roman" panose="02020603050405020304" pitchFamily="18" charset="0"/>
              </a:defRPr>
            </a:lvl6pPr>
            <a:lvl7pPr marL="2892515" indent="-221075" eaLnBrk="0" fontAlgn="base" hangingPunct="0">
              <a:spcBef>
                <a:spcPct val="30000"/>
              </a:spcBef>
              <a:spcAft>
                <a:spcPct val="0"/>
              </a:spcAft>
              <a:defRPr sz="1200">
                <a:solidFill>
                  <a:schemeClr val="tx1"/>
                </a:solidFill>
                <a:latin typeface="Times New Roman" panose="02020603050405020304" pitchFamily="18" charset="0"/>
              </a:defRPr>
            </a:lvl7pPr>
            <a:lvl8pPr marL="3337753" indent="-221075" eaLnBrk="0" fontAlgn="base" hangingPunct="0">
              <a:spcBef>
                <a:spcPct val="30000"/>
              </a:spcBef>
              <a:spcAft>
                <a:spcPct val="0"/>
              </a:spcAft>
              <a:defRPr sz="1200">
                <a:solidFill>
                  <a:schemeClr val="tx1"/>
                </a:solidFill>
                <a:latin typeface="Times New Roman" panose="02020603050405020304" pitchFamily="18" charset="0"/>
              </a:defRPr>
            </a:lvl8pPr>
            <a:lvl9pPr marL="3782991" indent="-2210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6C5833-022F-46E2-B500-E23C5E835710}" type="slidenum">
              <a:rPr lang="en-US" altLang="en-US" smtClean="0">
                <a:solidFill>
                  <a:srgbClr val="000000"/>
                </a:solidFill>
                <a:latin typeface="Arial" panose="020B0604020202020204" pitchFamily="34" charset="0"/>
              </a:rPr>
              <a:pPr>
                <a:spcBef>
                  <a:spcPct val="0"/>
                </a:spcBef>
              </a:pPr>
              <a:t>12</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26398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dirty="0"/>
              <a:t>PRESENTATION TITLE</a:t>
            </a:r>
          </a:p>
        </p:txBody>
      </p:sp>
      <p:sp>
        <p:nvSpPr>
          <p:cNvPr id="3" name="Subtitle 2"/>
          <p:cNvSpPr>
            <a:spLocks noGrp="1"/>
          </p:cNvSpPr>
          <p:nvPr>
            <p:ph type="subTitle" idx="1" hasCustomPrompt="1"/>
          </p:nvPr>
        </p:nvSpPr>
        <p:spPr>
          <a:xfrm>
            <a:off x="1460155"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PRESENTOR</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 name="Group 9"/>
          <p:cNvGrpSpPr/>
          <p:nvPr userDrawn="1"/>
        </p:nvGrpSpPr>
        <p:grpSpPr>
          <a:xfrm>
            <a:off x="1460156" y="3444789"/>
            <a:ext cx="6223688" cy="74141"/>
            <a:chOff x="-407774" y="2007929"/>
            <a:chExt cx="6223688" cy="74141"/>
          </a:xfrm>
        </p:grpSpPr>
        <p:sp>
          <p:nvSpPr>
            <p:cNvPr id="8" name="Pentagon 7"/>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entagon 8"/>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6419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9189" y="237057"/>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0F2F8D-3157-4060-90DD-FB85255B6FB1}"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0" y="6581001"/>
            <a:ext cx="969689" cy="276999"/>
          </a:xfrm>
          <a:prstGeom prst="rect">
            <a:avLst/>
          </a:prstGeom>
          <a:noFill/>
        </p:spPr>
        <p:txBody>
          <a:bodyPr wrap="none" rtlCol="0">
            <a:spAutoFit/>
          </a:bodyPr>
          <a:lstStyle/>
          <a:p>
            <a:r>
              <a:rPr lang="en-US" sz="1200" dirty="0"/>
              <a:t>VERSION 1.3</a:t>
            </a:r>
          </a:p>
        </p:txBody>
      </p:sp>
    </p:spTree>
    <p:extLst>
      <p:ext uri="{BB962C8B-B14F-4D97-AF65-F5344CB8AC3E}">
        <p14:creationId xmlns:p14="http://schemas.microsoft.com/office/powerpoint/2010/main" val="190446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dirty="0"/>
          </a:p>
        </p:txBody>
      </p:sp>
    </p:spTree>
    <p:extLst>
      <p:ext uri="{BB962C8B-B14F-4D97-AF65-F5344CB8AC3E}">
        <p14:creationId xmlns:p14="http://schemas.microsoft.com/office/powerpoint/2010/main" val="172698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597"/>
            </a:lvl1pPr>
            <a:lvl2pPr>
              <a:defRPr sz="2226"/>
            </a:lvl2pPr>
            <a:lvl3pPr>
              <a:defRPr sz="1855"/>
            </a:lvl3pPr>
            <a:lvl4pPr>
              <a:defRPr sz="1670"/>
            </a:lvl4pPr>
            <a:lvl5pPr>
              <a:defRPr sz="1670"/>
            </a:lvl5pPr>
            <a:lvl6pPr>
              <a:defRPr sz="1670"/>
            </a:lvl6pPr>
            <a:lvl7pPr>
              <a:defRPr sz="1670"/>
            </a:lvl7pPr>
            <a:lvl8pPr>
              <a:defRPr sz="1670"/>
            </a:lvl8pPr>
            <a:lvl9pPr>
              <a:defRPr sz="16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597"/>
            </a:lvl1pPr>
            <a:lvl2pPr>
              <a:defRPr sz="2226"/>
            </a:lvl2pPr>
            <a:lvl3pPr>
              <a:defRPr sz="1855"/>
            </a:lvl3pPr>
            <a:lvl4pPr>
              <a:defRPr sz="1670"/>
            </a:lvl4pPr>
            <a:lvl5pPr>
              <a:defRPr sz="1670"/>
            </a:lvl5pPr>
            <a:lvl6pPr>
              <a:defRPr sz="1670"/>
            </a:lvl6pPr>
            <a:lvl7pPr>
              <a:defRPr sz="1670"/>
            </a:lvl7pPr>
            <a:lvl8pPr>
              <a:defRPr sz="1670"/>
            </a:lvl8pPr>
            <a:lvl9pPr>
              <a:defRPr sz="16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66A5F-A09B-4CD9-96D7-B1D784EE27C5}" type="slidenum">
              <a:rPr lang="en-US" smtClean="0"/>
              <a:pPr/>
              <a:t>‹#›</a:t>
            </a:fld>
            <a:endParaRPr lang="en-US" dirty="0"/>
          </a:p>
        </p:txBody>
      </p:sp>
    </p:spTree>
    <p:extLst>
      <p:ext uri="{BB962C8B-B14F-4D97-AF65-F5344CB8AC3E}">
        <p14:creationId xmlns:p14="http://schemas.microsoft.com/office/powerpoint/2010/main" val="53520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81FC0F-9687-4F27-A591-AD8B8824378A}" type="slidenum">
              <a:rPr lang="en-US" smtClean="0"/>
              <a:pPr>
                <a:defRPr/>
              </a:pPr>
              <a:t>‹#›</a:t>
            </a:fld>
            <a:endParaRPr lang="en-US" dirty="0"/>
          </a:p>
        </p:txBody>
      </p:sp>
    </p:spTree>
    <p:extLst>
      <p:ext uri="{BB962C8B-B14F-4D97-AF65-F5344CB8AC3E}">
        <p14:creationId xmlns:p14="http://schemas.microsoft.com/office/powerpoint/2010/main" val="425235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5204"/>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0A1424F-FEC4-4810-ADCE-3114B0794C04}" type="slidenum">
              <a:rPr lang="en-US" altLang="en-US"/>
              <a:pPr/>
              <a:t>‹#›</a:t>
            </a:fld>
            <a:endParaRPr lang="en-US" altLang="en-US" dirty="0"/>
          </a:p>
        </p:txBody>
      </p:sp>
    </p:spTree>
    <p:extLst>
      <p:ext uri="{BB962C8B-B14F-4D97-AF65-F5344CB8AC3E}">
        <p14:creationId xmlns:p14="http://schemas.microsoft.com/office/powerpoint/2010/main" val="329147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77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781800" cy="533400"/>
          </a:xfrm>
        </p:spPr>
        <p:txBody>
          <a:bodyPr/>
          <a:lstStyle>
            <a:lvl1pPr>
              <a:defRPr b="1" i="1">
                <a:latin typeface="Franklin Gothic Demi" panose="020B07030201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1">
                <a:latin typeface="Franklin Gothic Demi" panose="020B0703020102020204" pitchFamily="34" charset="0"/>
              </a:defRPr>
            </a:lvl1pPr>
            <a:lvl2pPr>
              <a:defRPr b="1" i="1">
                <a:latin typeface="Franklin Gothic Demi" panose="020B0703020102020204" pitchFamily="34" charset="0"/>
              </a:defRPr>
            </a:lvl2pPr>
            <a:lvl3pPr>
              <a:defRPr b="1" i="1">
                <a:latin typeface="Franklin Gothic Demi" panose="020B0703020102020204" pitchFamily="34" charset="0"/>
              </a:defRPr>
            </a:lvl3pPr>
            <a:lvl4pPr>
              <a:defRPr b="1" i="1">
                <a:latin typeface="Franklin Gothic Demi" panose="020B0703020102020204" pitchFamily="34" charset="0"/>
              </a:defRPr>
            </a:lvl4pPr>
            <a:lvl5pPr>
              <a:defRPr b="1" i="1">
                <a:latin typeface="Franklin Gothic Demi" panose="020B07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b="1" i="1">
                <a:latin typeface="Franklin Gothic Demi" panose="020B0703020102020204" pitchFamily="34" charset="0"/>
              </a:defRPr>
            </a:lvl1pPr>
            <a:lvl2pPr>
              <a:defRPr b="1" i="1">
                <a:latin typeface="Franklin Gothic Demi" panose="020B0703020102020204" pitchFamily="34" charset="0"/>
              </a:defRPr>
            </a:lvl2pPr>
            <a:lvl3pPr>
              <a:defRPr b="1" i="1">
                <a:latin typeface="Franklin Gothic Demi" panose="020B0703020102020204" pitchFamily="34" charset="0"/>
              </a:defRPr>
            </a:lvl3pPr>
            <a:lvl4pPr>
              <a:defRPr b="1" i="1">
                <a:latin typeface="Franklin Gothic Demi" panose="020B0703020102020204" pitchFamily="34" charset="0"/>
              </a:defRPr>
            </a:lvl4pPr>
            <a:lvl5pPr>
              <a:defRPr b="1" i="1">
                <a:latin typeface="Franklin Gothic Demi" panose="020B07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1">
                <a:latin typeface="Franklin Gothic Demi" panose="020B0703020102020204" pitchFamily="34" charset="0"/>
              </a:defRPr>
            </a:lvl1pPr>
          </a:lstStyle>
          <a:p>
            <a:pPr>
              <a:defRPr/>
            </a:pPr>
            <a:endParaRPr lang="en-US" dirty="0"/>
          </a:p>
        </p:txBody>
      </p:sp>
    </p:spTree>
    <p:extLst>
      <p:ext uri="{BB962C8B-B14F-4D97-AF65-F5344CB8AC3E}">
        <p14:creationId xmlns:p14="http://schemas.microsoft.com/office/powerpoint/2010/main" val="70711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7" y="1122363"/>
            <a:ext cx="6223690" cy="2387600"/>
          </a:xfrm>
        </p:spPr>
        <p:txBody>
          <a:bodyPr anchor="b">
            <a:normAutofit/>
          </a:bodyPr>
          <a:lstStyle>
            <a:lvl1pPr algn="ctr">
              <a:defRPr sz="4800" baseline="0"/>
            </a:lvl1pPr>
          </a:lstStyle>
          <a:p>
            <a:r>
              <a:rPr lang="en-US" dirty="0"/>
              <a:t>PRESENTATION TITLE</a:t>
            </a:r>
          </a:p>
        </p:txBody>
      </p:sp>
      <p:sp>
        <p:nvSpPr>
          <p:cNvPr id="3" name="Subtitle 2"/>
          <p:cNvSpPr>
            <a:spLocks noGrp="1"/>
          </p:cNvSpPr>
          <p:nvPr>
            <p:ph type="subTitle" idx="1" hasCustomPrompt="1"/>
          </p:nvPr>
        </p:nvSpPr>
        <p:spPr>
          <a:xfrm>
            <a:off x="1460157"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PRESENTOR</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94873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2914796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9723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solidFill>
                <a:latin typeface="+mn-lt"/>
                <a:cs typeface="+mn-cs"/>
              </a:defRPr>
            </a:lvl1pPr>
          </a:lstStyle>
          <a:p>
            <a:fld id="{46826F98-6F3F-4BE9-9987-CF0CE9AA8F7E}" type="slidenum">
              <a:rPr lang="en-US" smtClean="0"/>
              <a:pPr/>
              <a:t>‹#›</a:t>
            </a:fld>
            <a:endParaRPr lang="en-US" dirty="0"/>
          </a:p>
        </p:txBody>
      </p:sp>
    </p:spTree>
    <p:extLst>
      <p:ext uri="{BB962C8B-B14F-4D97-AF65-F5344CB8AC3E}">
        <p14:creationId xmlns:p14="http://schemas.microsoft.com/office/powerpoint/2010/main" val="61152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039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dirty="0"/>
              <a:t>PRESENTATION TITLE</a:t>
            </a:r>
          </a:p>
        </p:txBody>
      </p:sp>
      <p:sp>
        <p:nvSpPr>
          <p:cNvPr id="3" name="Subtitle 2"/>
          <p:cNvSpPr>
            <a:spLocks noGrp="1"/>
          </p:cNvSpPr>
          <p:nvPr>
            <p:ph type="subTitle" idx="1" hasCustomPrompt="1"/>
          </p:nvPr>
        </p:nvSpPr>
        <p:spPr>
          <a:xfrm>
            <a:off x="1460155"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PRESENTOR</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dirty="0"/>
          </a:p>
        </p:txBody>
      </p:sp>
      <p:grpSp>
        <p:nvGrpSpPr>
          <p:cNvPr id="10" name="Group 9"/>
          <p:cNvGrpSpPr/>
          <p:nvPr userDrawn="1"/>
        </p:nvGrpSpPr>
        <p:grpSpPr>
          <a:xfrm>
            <a:off x="1460156" y="3444789"/>
            <a:ext cx="6223688" cy="74141"/>
            <a:chOff x="-407774" y="2007929"/>
            <a:chExt cx="6223688" cy="74141"/>
          </a:xfrm>
        </p:grpSpPr>
        <p:sp>
          <p:nvSpPr>
            <p:cNvPr id="8" name="Pentagon 7"/>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Pentagon 8"/>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39066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dirty="0"/>
          </a:p>
        </p:txBody>
      </p:sp>
    </p:spTree>
    <p:extLst>
      <p:ext uri="{BB962C8B-B14F-4D97-AF65-F5344CB8AC3E}">
        <p14:creationId xmlns:p14="http://schemas.microsoft.com/office/powerpoint/2010/main" val="422718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4"/>
          </p:nvPr>
        </p:nvSpPr>
        <p:spPr>
          <a:xfrm>
            <a:off x="69723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solidFill>
                <a:latin typeface="+mn-lt"/>
                <a:cs typeface="+mn-cs"/>
              </a:defRPr>
            </a:lvl1pPr>
          </a:lstStyle>
          <a:p>
            <a:fld id="{46826F98-6F3F-4BE9-9987-CF0CE9AA8F7E}" type="slidenum">
              <a:rPr lang="en-US" smtClean="0"/>
              <a:pPr/>
              <a:t>‹#›</a:t>
            </a:fld>
            <a:endParaRPr lang="en-US" dirty="0"/>
          </a:p>
        </p:txBody>
      </p:sp>
    </p:spTree>
    <p:extLst>
      <p:ext uri="{BB962C8B-B14F-4D97-AF65-F5344CB8AC3E}">
        <p14:creationId xmlns:p14="http://schemas.microsoft.com/office/powerpoint/2010/main" val="3006818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dirty="0"/>
              <a:t>PRESENTATION TITLE</a:t>
            </a:r>
          </a:p>
        </p:txBody>
      </p:sp>
      <p:sp>
        <p:nvSpPr>
          <p:cNvPr id="3" name="Subtitle 2"/>
          <p:cNvSpPr>
            <a:spLocks noGrp="1"/>
          </p:cNvSpPr>
          <p:nvPr>
            <p:ph type="subTitle" idx="1" hasCustomPrompt="1"/>
          </p:nvPr>
        </p:nvSpPr>
        <p:spPr>
          <a:xfrm>
            <a:off x="1460155"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PRESENTOR</a:t>
            </a:r>
          </a:p>
        </p:txBody>
      </p:sp>
      <p:sp>
        <p:nvSpPr>
          <p:cNvPr id="4" name="Date Placeholder 3"/>
          <p:cNvSpPr>
            <a:spLocks noGrp="1"/>
          </p:cNvSpPr>
          <p:nvPr>
            <p:ph type="dt" sz="half" idx="10"/>
          </p:nvPr>
        </p:nvSpPr>
        <p:spPr/>
        <p:txBody>
          <a:bodyPr/>
          <a:lstStyle/>
          <a:p>
            <a:fld id="{565D0210-8482-4E75-8920-8211981B651F}"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1739060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D0210-8482-4E75-8920-8211981B651F}"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1051314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3064" y="125141"/>
            <a:ext cx="8229600" cy="762000"/>
          </a:xfrm>
          <a:prstGeom prst="rect">
            <a:avLst/>
          </a:prstGeom>
        </p:spPr>
        <p:txBody>
          <a:bodyPr/>
          <a:lstStyle/>
          <a:p>
            <a:r>
              <a:rPr lang="en-US" dirty="0"/>
              <a:t>Click to edit Master 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a:t>9/26/2008</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DEDDC2-5527-40E9-A384-D0B7FB45B511}" type="slidenum">
              <a:rPr lang="en-US"/>
              <a:pPr>
                <a:defRPr/>
              </a:pPr>
              <a:t>‹#›</a:t>
            </a:fld>
            <a:endParaRPr lang="en-US" dirty="0"/>
          </a:p>
        </p:txBody>
      </p:sp>
    </p:spTree>
    <p:extLst>
      <p:ext uri="{BB962C8B-B14F-4D97-AF65-F5344CB8AC3E}">
        <p14:creationId xmlns:p14="http://schemas.microsoft.com/office/powerpoint/2010/main" val="3218097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9189" y="237057"/>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95E2C14-0515-4A28-ADA9-D49D73A20F8D}" type="datetime1">
              <a:rPr lang="en-US" smtClean="0">
                <a:solidFill>
                  <a:prstClr val="black">
                    <a:tint val="75000"/>
                  </a:prstClr>
                </a:solidFill>
              </a:rPr>
              <a:t>6/1/2021</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0F2F8D-3157-4060-90DD-FB85255B6FB1}"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0" y="6581001"/>
            <a:ext cx="969689" cy="276999"/>
          </a:xfrm>
          <a:prstGeom prst="rect">
            <a:avLst/>
          </a:prstGeom>
          <a:noFill/>
        </p:spPr>
        <p:txBody>
          <a:bodyPr wrap="none" rtlCol="0">
            <a:spAutoFit/>
          </a:bodyPr>
          <a:lstStyle/>
          <a:p>
            <a:r>
              <a:rPr lang="en-US" sz="1200" dirty="0"/>
              <a:t>VERSION 1.3</a:t>
            </a:r>
          </a:p>
        </p:txBody>
      </p:sp>
    </p:spTree>
    <p:extLst>
      <p:ext uri="{BB962C8B-B14F-4D97-AF65-F5344CB8AC3E}">
        <p14:creationId xmlns:p14="http://schemas.microsoft.com/office/powerpoint/2010/main" val="2077596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dirty="0"/>
          </a:p>
        </p:txBody>
      </p:sp>
    </p:spTree>
    <p:extLst>
      <p:ext uri="{BB962C8B-B14F-4D97-AF65-F5344CB8AC3E}">
        <p14:creationId xmlns:p14="http://schemas.microsoft.com/office/powerpoint/2010/main" val="3262364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597"/>
            </a:lvl1pPr>
            <a:lvl2pPr>
              <a:defRPr sz="2226"/>
            </a:lvl2pPr>
            <a:lvl3pPr>
              <a:defRPr sz="1855"/>
            </a:lvl3pPr>
            <a:lvl4pPr>
              <a:defRPr sz="1670"/>
            </a:lvl4pPr>
            <a:lvl5pPr>
              <a:defRPr sz="1670"/>
            </a:lvl5pPr>
            <a:lvl6pPr>
              <a:defRPr sz="1670"/>
            </a:lvl6pPr>
            <a:lvl7pPr>
              <a:defRPr sz="1670"/>
            </a:lvl7pPr>
            <a:lvl8pPr>
              <a:defRPr sz="1670"/>
            </a:lvl8pPr>
            <a:lvl9pPr>
              <a:defRPr sz="16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597"/>
            </a:lvl1pPr>
            <a:lvl2pPr>
              <a:defRPr sz="2226"/>
            </a:lvl2pPr>
            <a:lvl3pPr>
              <a:defRPr sz="1855"/>
            </a:lvl3pPr>
            <a:lvl4pPr>
              <a:defRPr sz="1670"/>
            </a:lvl4pPr>
            <a:lvl5pPr>
              <a:defRPr sz="1670"/>
            </a:lvl5pPr>
            <a:lvl6pPr>
              <a:defRPr sz="1670"/>
            </a:lvl6pPr>
            <a:lvl7pPr>
              <a:defRPr sz="1670"/>
            </a:lvl7pPr>
            <a:lvl8pPr>
              <a:defRPr sz="1670"/>
            </a:lvl8pPr>
            <a:lvl9pPr>
              <a:defRPr sz="16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9/26/2008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166A5F-A09B-4CD9-96D7-B1D784EE27C5}" type="slidenum">
              <a:rPr lang="en-US" smtClean="0"/>
              <a:pPr/>
              <a:t>‹#›</a:t>
            </a:fld>
            <a:endParaRPr lang="en-US" dirty="0"/>
          </a:p>
        </p:txBody>
      </p:sp>
    </p:spTree>
    <p:extLst>
      <p:ext uri="{BB962C8B-B14F-4D97-AF65-F5344CB8AC3E}">
        <p14:creationId xmlns:p14="http://schemas.microsoft.com/office/powerpoint/2010/main" val="3586253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r>
              <a:rPr lang="en-US"/>
              <a:t>9/26/2008</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81FC0F-9687-4F27-A591-AD8B8824378A}" type="slidenum">
              <a:rPr lang="en-US" smtClean="0"/>
              <a:pPr>
                <a:defRPr/>
              </a:pPr>
              <a:t>‹#›</a:t>
            </a:fld>
            <a:endParaRPr lang="en-US" dirty="0"/>
          </a:p>
        </p:txBody>
      </p:sp>
    </p:spTree>
    <p:extLst>
      <p:ext uri="{BB962C8B-B14F-4D97-AF65-F5344CB8AC3E}">
        <p14:creationId xmlns:p14="http://schemas.microsoft.com/office/powerpoint/2010/main" val="184625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dirty="0"/>
              <a:t>QUESTIONS?</a:t>
            </a:r>
          </a:p>
        </p:txBody>
      </p:sp>
      <p:grpSp>
        <p:nvGrpSpPr>
          <p:cNvPr id="3" name="Group 2"/>
          <p:cNvGrpSpPr/>
          <p:nvPr userDrawn="1"/>
        </p:nvGrpSpPr>
        <p:grpSpPr>
          <a:xfrm>
            <a:off x="1460156" y="3444789"/>
            <a:ext cx="6223688" cy="74141"/>
            <a:chOff x="-407774" y="2007929"/>
            <a:chExt cx="6223688" cy="74141"/>
          </a:xfrm>
        </p:grpSpPr>
        <p:sp>
          <p:nvSpPr>
            <p:cNvPr id="4" name="Pentagon 3"/>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entagon 4"/>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3228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5204"/>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9/26/2008</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0A1424F-FEC4-4810-ADCE-3114B0794C04}" type="slidenum">
              <a:rPr lang="en-US" altLang="en-US"/>
              <a:pPr/>
              <a:t>‹#›</a:t>
            </a:fld>
            <a:endParaRPr lang="en-US" altLang="en-US" dirty="0"/>
          </a:p>
        </p:txBody>
      </p:sp>
    </p:spTree>
    <p:extLst>
      <p:ext uri="{BB962C8B-B14F-4D97-AF65-F5344CB8AC3E}">
        <p14:creationId xmlns:p14="http://schemas.microsoft.com/office/powerpoint/2010/main" val="3913785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840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781800" cy="533400"/>
          </a:xfrm>
        </p:spPr>
        <p:txBody>
          <a:bodyPr/>
          <a:lstStyle>
            <a:lvl1pPr>
              <a:defRPr b="1" i="1">
                <a:latin typeface="Franklin Gothic Demi" panose="020B07030201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1">
                <a:latin typeface="Franklin Gothic Demi" panose="020B0703020102020204" pitchFamily="34" charset="0"/>
              </a:defRPr>
            </a:lvl1pPr>
            <a:lvl2pPr>
              <a:defRPr b="1" i="1">
                <a:latin typeface="Franklin Gothic Demi" panose="020B0703020102020204" pitchFamily="34" charset="0"/>
              </a:defRPr>
            </a:lvl2pPr>
            <a:lvl3pPr>
              <a:defRPr b="1" i="1">
                <a:latin typeface="Franklin Gothic Demi" panose="020B0703020102020204" pitchFamily="34" charset="0"/>
              </a:defRPr>
            </a:lvl3pPr>
            <a:lvl4pPr>
              <a:defRPr b="1" i="1">
                <a:latin typeface="Franklin Gothic Demi" panose="020B0703020102020204" pitchFamily="34" charset="0"/>
              </a:defRPr>
            </a:lvl4pPr>
            <a:lvl5pPr>
              <a:defRPr b="1" i="1">
                <a:latin typeface="Franklin Gothic Demi" panose="020B07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b="1" i="1">
                <a:latin typeface="Franklin Gothic Demi" panose="020B0703020102020204" pitchFamily="34" charset="0"/>
              </a:defRPr>
            </a:lvl1pPr>
            <a:lvl2pPr>
              <a:defRPr b="1" i="1">
                <a:latin typeface="Franklin Gothic Demi" panose="020B0703020102020204" pitchFamily="34" charset="0"/>
              </a:defRPr>
            </a:lvl2pPr>
            <a:lvl3pPr>
              <a:defRPr b="1" i="1">
                <a:latin typeface="Franklin Gothic Demi" panose="020B0703020102020204" pitchFamily="34" charset="0"/>
              </a:defRPr>
            </a:lvl3pPr>
            <a:lvl4pPr>
              <a:defRPr b="1" i="1">
                <a:latin typeface="Franklin Gothic Demi" panose="020B0703020102020204" pitchFamily="34" charset="0"/>
              </a:defRPr>
            </a:lvl4pPr>
            <a:lvl5pPr>
              <a:defRPr b="1" i="1">
                <a:latin typeface="Franklin Gothic Demi" panose="020B07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1">
                <a:latin typeface="Franklin Gothic Demi" panose="020B0703020102020204" pitchFamily="34" charset="0"/>
              </a:defRPr>
            </a:lvl1pPr>
          </a:lstStyle>
          <a:p>
            <a:pPr>
              <a:defRPr/>
            </a:pPr>
            <a:r>
              <a:rPr lang="en-US"/>
              <a:t>9/26/2008</a:t>
            </a:r>
            <a:endParaRPr lang="en-US" dirty="0"/>
          </a:p>
        </p:txBody>
      </p:sp>
    </p:spTree>
    <p:extLst>
      <p:ext uri="{BB962C8B-B14F-4D97-AF65-F5344CB8AC3E}">
        <p14:creationId xmlns:p14="http://schemas.microsoft.com/office/powerpoint/2010/main" val="145331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DEDDC2-5527-40E9-A384-D0B7FB45B511}" type="slidenum">
              <a:rPr lang="en-US"/>
              <a:pPr>
                <a:defRPr/>
              </a:pPr>
              <a:t>‹#›</a:t>
            </a:fld>
            <a:endParaRPr lang="en-US" dirty="0"/>
          </a:p>
        </p:txBody>
      </p:sp>
    </p:spTree>
    <p:extLst>
      <p:ext uri="{BB962C8B-B14F-4D97-AF65-F5344CB8AC3E}">
        <p14:creationId xmlns:p14="http://schemas.microsoft.com/office/powerpoint/2010/main" val="382879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4"/>
          </p:nvPr>
        </p:nvSpPr>
        <p:spPr>
          <a:xfrm>
            <a:off x="69723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solidFill>
                <a:latin typeface="+mn-lt"/>
                <a:cs typeface="+mn-cs"/>
              </a:defRPr>
            </a:lvl1pPr>
          </a:lstStyle>
          <a:p>
            <a:fld id="{46826F98-6F3F-4BE9-9987-CF0CE9AA8F7E}" type="slidenum">
              <a:rPr lang="en-US" smtClean="0"/>
              <a:pPr/>
              <a:t>‹#›</a:t>
            </a:fld>
            <a:endParaRPr lang="en-US" dirty="0"/>
          </a:p>
        </p:txBody>
      </p:sp>
    </p:spTree>
    <p:extLst>
      <p:ext uri="{BB962C8B-B14F-4D97-AF65-F5344CB8AC3E}">
        <p14:creationId xmlns:p14="http://schemas.microsoft.com/office/powerpoint/2010/main" val="354139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dirty="0"/>
              <a:t>PRESENTATION TITLE</a:t>
            </a:r>
          </a:p>
        </p:txBody>
      </p:sp>
      <p:sp>
        <p:nvSpPr>
          <p:cNvPr id="3" name="Subtitle 2"/>
          <p:cNvSpPr>
            <a:spLocks noGrp="1"/>
          </p:cNvSpPr>
          <p:nvPr>
            <p:ph type="subTitle" idx="1" hasCustomPrompt="1"/>
          </p:nvPr>
        </p:nvSpPr>
        <p:spPr>
          <a:xfrm>
            <a:off x="1460155"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PRESENTOR</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345107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33357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0"/>
            </a:lvl1pPr>
          </a:lstStyle>
          <a:p>
            <a:pPr>
              <a:defRPr/>
            </a:pPr>
            <a:endParaRPr lang="en-US" dirty="0"/>
          </a:p>
        </p:txBody>
      </p:sp>
      <p:sp>
        <p:nvSpPr>
          <p:cNvPr id="3" name="Footer Placeholder 4"/>
          <p:cNvSpPr>
            <a:spLocks noGrp="1"/>
          </p:cNvSpPr>
          <p:nvPr>
            <p:ph type="ftr" sz="quarter" idx="11"/>
          </p:nvPr>
        </p:nvSpPr>
        <p:spPr/>
        <p:txBody>
          <a:bodyPr/>
          <a:lstStyle>
            <a:lvl1pPr>
              <a:defRPr b="0"/>
            </a:lvl1pPr>
          </a:lstStyle>
          <a:p>
            <a:pPr>
              <a:defRPr/>
            </a:pPr>
            <a:endParaRPr lang="en-US"/>
          </a:p>
        </p:txBody>
      </p:sp>
      <p:sp>
        <p:nvSpPr>
          <p:cNvPr id="4" name="Slide Number Placeholder 5"/>
          <p:cNvSpPr>
            <a:spLocks noGrp="1"/>
          </p:cNvSpPr>
          <p:nvPr>
            <p:ph type="sldNum" sz="quarter" idx="12"/>
          </p:nvPr>
        </p:nvSpPr>
        <p:spPr/>
        <p:txBody>
          <a:bodyPr/>
          <a:lstStyle>
            <a:lvl1pPr>
              <a:defRPr b="0"/>
            </a:lvl1pPr>
          </a:lstStyle>
          <a:p>
            <a:fld id="{4A786214-ED55-496B-A5B2-9D52D3FCDF63}" type="slidenum">
              <a:rPr lang="en-US" altLang="en-US"/>
              <a:pPr/>
              <a:t>‹#›</a:t>
            </a:fld>
            <a:endParaRPr lang="en-US" altLang="en-US"/>
          </a:p>
        </p:txBody>
      </p:sp>
    </p:spTree>
    <p:extLst>
      <p:ext uri="{BB962C8B-B14F-4D97-AF65-F5344CB8AC3E}">
        <p14:creationId xmlns:p14="http://schemas.microsoft.com/office/powerpoint/2010/main" val="248057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3064" y="125141"/>
            <a:ext cx="8229600" cy="762000"/>
          </a:xfrm>
          <a:prstGeom prst="rect">
            <a:avLst/>
          </a:prstGeom>
        </p:spPr>
        <p:txBody>
          <a:bodyPr/>
          <a:lstStyle/>
          <a:p>
            <a:r>
              <a:rPr lang="en-US" dirty="0"/>
              <a:t>Click to edit Master 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DEDDC2-5527-40E9-A384-D0B7FB45B511}" type="slidenum">
              <a:rPr lang="en-US"/>
              <a:pPr>
                <a:defRPr/>
              </a:pPr>
              <a:t>‹#›</a:t>
            </a:fld>
            <a:endParaRPr lang="en-US" dirty="0"/>
          </a:p>
        </p:txBody>
      </p:sp>
    </p:spTree>
    <p:extLst>
      <p:ext uri="{BB962C8B-B14F-4D97-AF65-F5344CB8AC3E}">
        <p14:creationId xmlns:p14="http://schemas.microsoft.com/office/powerpoint/2010/main" val="14656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549" y="6414014"/>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1359243" y="6414015"/>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010525" y="6414015"/>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0" y="0"/>
            <a:ext cx="9144000" cy="957905"/>
            <a:chOff x="0" y="0"/>
            <a:chExt cx="9144000" cy="957905"/>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8419" y="121741"/>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445" y="122285"/>
              <a:ext cx="814730" cy="835620"/>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MARINE CORPS RECRUITING COMMAND</a:t>
              </a:r>
            </a:p>
          </p:txBody>
        </p:sp>
      </p:grpSp>
    </p:spTree>
    <p:extLst>
      <p:ext uri="{BB962C8B-B14F-4D97-AF65-F5344CB8AC3E}">
        <p14:creationId xmlns:p14="http://schemas.microsoft.com/office/powerpoint/2010/main" val="3329332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0" r:id="rId4"/>
    <p:sldLayoutId id="2147483699" r:id="rId5"/>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549" y="6414014"/>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359243" y="6414015"/>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10525" y="6414015"/>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1F3F4-9E50-4BD6-9446-E56656E66E8A}" type="slidenum">
              <a:rPr lang="en-US" smtClean="0"/>
              <a:t>‹#›</a:t>
            </a:fld>
            <a:endParaRPr lang="en-US"/>
          </a:p>
        </p:txBody>
      </p:sp>
      <p:grpSp>
        <p:nvGrpSpPr>
          <p:cNvPr id="7" name="Group 6"/>
          <p:cNvGrpSpPr/>
          <p:nvPr userDrawn="1"/>
        </p:nvGrpSpPr>
        <p:grpSpPr>
          <a:xfrm>
            <a:off x="0" y="0"/>
            <a:ext cx="9144000" cy="933820"/>
            <a:chOff x="0" y="0"/>
            <a:chExt cx="9144000" cy="933820"/>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10525" y="98200"/>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2549" y="98200"/>
              <a:ext cx="814730" cy="835620"/>
            </a:xfrm>
            <a:prstGeom prst="rect">
              <a:avLst/>
            </a:prstGeom>
          </p:spPr>
        </p:pic>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algn="ctr"/>
              <a:r>
                <a:rPr lang="en-US" sz="2200" b="1" dirty="0">
                  <a:solidFill>
                    <a:schemeClr val="bg1"/>
                  </a:solidFill>
                </a:rPr>
                <a:t>MARINE CORPS RECRUITING COMMAND</a:t>
              </a:r>
            </a:p>
          </p:txBody>
        </p:sp>
      </p:grpSp>
    </p:spTree>
    <p:extLst>
      <p:ext uri="{BB962C8B-B14F-4D97-AF65-F5344CB8AC3E}">
        <p14:creationId xmlns:p14="http://schemas.microsoft.com/office/powerpoint/2010/main" val="27570707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551" y="6414018"/>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359245" y="6414019"/>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10525" y="6414019"/>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1F3F4-9E50-4BD6-9446-E56656E66E8A}" type="slidenum">
              <a:rPr lang="en-US" smtClean="0"/>
              <a:t>‹#›</a:t>
            </a:fld>
            <a:endParaRPr lang="en-US"/>
          </a:p>
        </p:txBody>
      </p:sp>
      <p:grpSp>
        <p:nvGrpSpPr>
          <p:cNvPr id="7" name="Group 6"/>
          <p:cNvGrpSpPr/>
          <p:nvPr userDrawn="1"/>
        </p:nvGrpSpPr>
        <p:grpSpPr>
          <a:xfrm>
            <a:off x="0" y="0"/>
            <a:ext cx="9144000" cy="957905"/>
            <a:chOff x="0" y="0"/>
            <a:chExt cx="9144000" cy="957905"/>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8419" y="121741"/>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45" y="122285"/>
              <a:ext cx="814730" cy="835620"/>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algn="ctr"/>
              <a:r>
                <a:rPr lang="en-US" sz="2200" b="1" dirty="0">
                  <a:solidFill>
                    <a:schemeClr val="bg1"/>
                  </a:solidFill>
                </a:rPr>
                <a:t>MARINE CORPS RECRUITING COMMAND</a:t>
              </a:r>
            </a:p>
          </p:txBody>
        </p:sp>
      </p:grpSp>
    </p:spTree>
    <p:extLst>
      <p:ext uri="{BB962C8B-B14F-4D97-AF65-F5344CB8AC3E}">
        <p14:creationId xmlns:p14="http://schemas.microsoft.com/office/powerpoint/2010/main" val="38070251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549" y="6414014"/>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359243" y="6414015"/>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10525" y="6414015"/>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1F3F4-9E50-4BD6-9446-E56656E66E8A}" type="slidenum">
              <a:rPr lang="en-US" smtClean="0"/>
              <a:t>‹#›</a:t>
            </a:fld>
            <a:endParaRPr lang="en-US" dirty="0"/>
          </a:p>
        </p:txBody>
      </p:sp>
      <p:grpSp>
        <p:nvGrpSpPr>
          <p:cNvPr id="7" name="Group 6"/>
          <p:cNvGrpSpPr/>
          <p:nvPr userDrawn="1"/>
        </p:nvGrpSpPr>
        <p:grpSpPr>
          <a:xfrm>
            <a:off x="0" y="0"/>
            <a:ext cx="9144000" cy="933820"/>
            <a:chOff x="0" y="0"/>
            <a:chExt cx="9144000" cy="933820"/>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10525" y="98200"/>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2549" y="98200"/>
              <a:ext cx="814730" cy="835620"/>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algn="ctr"/>
              <a:r>
                <a:rPr lang="en-US" sz="2200" b="1" dirty="0">
                  <a:solidFill>
                    <a:schemeClr val="bg1"/>
                  </a:solidFill>
                </a:rPr>
                <a:t>MARINE CORPS RECRUITING COMMAND</a:t>
              </a:r>
            </a:p>
          </p:txBody>
        </p:sp>
      </p:grpSp>
    </p:spTree>
    <p:extLst>
      <p:ext uri="{BB962C8B-B14F-4D97-AF65-F5344CB8AC3E}">
        <p14:creationId xmlns:p14="http://schemas.microsoft.com/office/powerpoint/2010/main" val="3415210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549" y="6414014"/>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D0210-8482-4E75-8920-8211981B651F}" type="datetimeFigureOut">
              <a:rPr lang="en-US" smtClean="0"/>
              <a:t>6/1/2021</a:t>
            </a:fld>
            <a:endParaRPr lang="en-US"/>
          </a:p>
        </p:txBody>
      </p:sp>
      <p:sp>
        <p:nvSpPr>
          <p:cNvPr id="5" name="Footer Placeholder 4"/>
          <p:cNvSpPr>
            <a:spLocks noGrp="1"/>
          </p:cNvSpPr>
          <p:nvPr>
            <p:ph type="ftr" sz="quarter" idx="3"/>
          </p:nvPr>
        </p:nvSpPr>
        <p:spPr>
          <a:xfrm>
            <a:off x="1359243" y="6414015"/>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10525" y="6414015"/>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1F3F4-9E50-4BD6-9446-E56656E66E8A}" type="slidenum">
              <a:rPr lang="en-US" smtClean="0"/>
              <a:t>‹#›</a:t>
            </a:fld>
            <a:endParaRPr lang="en-US"/>
          </a:p>
        </p:txBody>
      </p:sp>
      <p:grpSp>
        <p:nvGrpSpPr>
          <p:cNvPr id="7" name="Group 6"/>
          <p:cNvGrpSpPr/>
          <p:nvPr userDrawn="1"/>
        </p:nvGrpSpPr>
        <p:grpSpPr>
          <a:xfrm>
            <a:off x="0" y="0"/>
            <a:ext cx="9144000" cy="933820"/>
            <a:chOff x="0" y="0"/>
            <a:chExt cx="9144000" cy="933820"/>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10525" y="98200"/>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549" y="98200"/>
              <a:ext cx="814730" cy="835620"/>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algn="ctr"/>
              <a:r>
                <a:rPr lang="en-US" sz="2200" b="1" dirty="0">
                  <a:solidFill>
                    <a:schemeClr val="bg1"/>
                  </a:solidFill>
                </a:rPr>
                <a:t>MARINE CORPS RECRUITING COMMAND</a:t>
              </a:r>
            </a:p>
          </p:txBody>
        </p:sp>
      </p:grpSp>
    </p:spTree>
    <p:extLst>
      <p:ext uri="{BB962C8B-B14F-4D97-AF65-F5344CB8AC3E}">
        <p14:creationId xmlns:p14="http://schemas.microsoft.com/office/powerpoint/2010/main" val="185301537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3.png"/><Relationship Id="rId4" Type="http://schemas.openxmlformats.org/officeDocument/2006/relationships/diagramLayout" Target="../diagrams/layout3.xml"/><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144" y="3581400"/>
            <a:ext cx="8763000" cy="3200400"/>
          </a:xfrm>
        </p:spPr>
        <p:txBody>
          <a:bodyPr>
            <a:noAutofit/>
          </a:bodyPr>
          <a:lstStyle/>
          <a:p>
            <a:pPr>
              <a:spcBef>
                <a:spcPts val="0"/>
              </a:spcBef>
            </a:pPr>
            <a:endParaRPr lang="en-US" sz="2800" dirty="0">
              <a:latin typeface="+mn-lt"/>
            </a:endParaRPr>
          </a:p>
          <a:p>
            <a:pPr>
              <a:spcBef>
                <a:spcPts val="0"/>
              </a:spcBef>
            </a:pPr>
            <a:r>
              <a:rPr lang="en-US" sz="3600" dirty="0">
                <a:latin typeface="+mn-lt"/>
              </a:rPr>
              <a:t>Recruiting and Preparing the Future </a:t>
            </a:r>
            <a:r>
              <a:rPr lang="en-US" sz="3600" dirty="0" smtClean="0">
                <a:latin typeface="+mn-lt"/>
              </a:rPr>
              <a:t>Force</a:t>
            </a:r>
          </a:p>
          <a:p>
            <a:pPr>
              <a:spcBef>
                <a:spcPts val="0"/>
              </a:spcBef>
            </a:pPr>
            <a:r>
              <a:rPr lang="en-US" sz="3600" dirty="0" smtClean="0">
                <a:latin typeface="+mn-lt"/>
              </a:rPr>
              <a:t>AFCEA Luncheon</a:t>
            </a:r>
            <a:endParaRPr lang="en-US" sz="3600" dirty="0">
              <a:latin typeface="+mn-lt"/>
            </a:endParaRPr>
          </a:p>
          <a:p>
            <a:pPr>
              <a:spcBef>
                <a:spcPts val="0"/>
              </a:spcBef>
            </a:pPr>
            <a:endParaRPr lang="en-US" sz="2800" dirty="0">
              <a:latin typeface="+mn-lt"/>
            </a:endParaRPr>
          </a:p>
          <a:p>
            <a:pPr>
              <a:spcBef>
                <a:spcPts val="0"/>
              </a:spcBef>
            </a:pPr>
            <a:r>
              <a:rPr lang="en-US" sz="2800" dirty="0" smtClean="0">
                <a:latin typeface="+mn-lt"/>
              </a:rPr>
              <a:t>03 June 2021 </a:t>
            </a:r>
            <a:r>
              <a:rPr lang="en-US" sz="2800" dirty="0">
                <a:latin typeface="+mn-lt"/>
              </a:rPr>
              <a:t>2021</a:t>
            </a:r>
          </a:p>
          <a:p>
            <a:pPr>
              <a:spcBef>
                <a:spcPts val="0"/>
              </a:spcBef>
            </a:pPr>
            <a:endParaRPr lang="en-US" sz="2800" dirty="0">
              <a:latin typeface="+mn-lt"/>
            </a:endParaRPr>
          </a:p>
          <a:p>
            <a:pPr>
              <a:spcBef>
                <a:spcPts val="0"/>
              </a:spcBef>
            </a:pPr>
            <a:r>
              <a:rPr lang="en-US" sz="2800" dirty="0">
                <a:latin typeface="+mn-lt"/>
              </a:rPr>
              <a:t>						</a:t>
            </a:r>
            <a:r>
              <a:rPr lang="en-US" sz="2000" dirty="0">
                <a:latin typeface="+mn-lt"/>
              </a:rPr>
              <a:t>MajGen Jason Q. </a:t>
            </a:r>
            <a:r>
              <a:rPr lang="en-US" sz="2000" dirty="0" smtClean="0">
                <a:latin typeface="+mn-lt"/>
              </a:rPr>
              <a:t>Bohm</a:t>
            </a:r>
          </a:p>
          <a:p>
            <a:pPr>
              <a:spcBef>
                <a:spcPts val="0"/>
              </a:spcBef>
            </a:pPr>
            <a:r>
              <a:rPr lang="en-US" sz="2000" dirty="0" smtClean="0">
                <a:latin typeface="+mn-lt"/>
              </a:rPr>
              <a:t>					  Dave DiEugenio</a:t>
            </a:r>
            <a:endParaRPr lang="en-US" sz="2800" dirty="0">
              <a:latin typeface="+mn-lt"/>
            </a:endParaRPr>
          </a:p>
          <a:p>
            <a:pPr algn="r"/>
            <a:endParaRPr lang="en-US" sz="2800" dirty="0">
              <a:latin typeface="+mn-lt"/>
            </a:endParaRPr>
          </a:p>
        </p:txBody>
      </p:sp>
      <p:pic>
        <p:nvPicPr>
          <p:cNvPr id="4" name="Picture 7"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4513" y="762000"/>
            <a:ext cx="3370263"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447800" y="3657600"/>
            <a:ext cx="6223688" cy="74141"/>
            <a:chOff x="-407774" y="2007929"/>
            <a:chExt cx="6223688" cy="74141"/>
          </a:xfrm>
        </p:grpSpPr>
        <p:sp>
          <p:nvSpPr>
            <p:cNvPr id="7" name="Pentagon 6"/>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entagon 7"/>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428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1" y="1586345"/>
            <a:ext cx="4183410" cy="3095722"/>
          </a:xfrm>
          <a:prstGeom prst="rect">
            <a:avLst/>
          </a:prstGeom>
        </p:spPr>
      </p:pic>
      <p:sp>
        <p:nvSpPr>
          <p:cNvPr id="5" name="TextBox 4"/>
          <p:cNvSpPr txBox="1"/>
          <p:nvPr/>
        </p:nvSpPr>
        <p:spPr>
          <a:xfrm>
            <a:off x="1371600" y="1295400"/>
            <a:ext cx="2209800" cy="276999"/>
          </a:xfrm>
          <a:prstGeom prst="rect">
            <a:avLst/>
          </a:prstGeom>
          <a:solidFill>
            <a:srgbClr val="FFFF00"/>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Youth-Market Eligibility</a:t>
            </a:r>
          </a:p>
        </p:txBody>
      </p:sp>
      <p:sp>
        <p:nvSpPr>
          <p:cNvPr id="6" name="Title 1"/>
          <p:cNvSpPr txBox="1">
            <a:spLocks/>
          </p:cNvSpPr>
          <p:nvPr/>
        </p:nvSpPr>
        <p:spPr>
          <a:xfrm>
            <a:off x="212906" y="3686676"/>
            <a:ext cx="1447799" cy="412588"/>
          </a:xfrm>
          <a:prstGeom prst="rect">
            <a:avLst/>
          </a:prstGeom>
          <a:solidFill>
            <a:srgbClr val="99FF33"/>
          </a:solidFill>
          <a:ln>
            <a:solidFill>
              <a:schemeClr val="tx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j-ea"/>
                <a:cs typeface="Arial" panose="020B0604020202020204" pitchFamily="34" charset="0"/>
              </a:rPr>
              <a:t>USMC Target Market: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j-ea"/>
                <a:cs typeface="Arial" panose="020B0604020202020204" pitchFamily="34" charset="0"/>
              </a:rPr>
              <a:t>7% of Eligible Youth</a:t>
            </a:r>
          </a:p>
        </p:txBody>
      </p:sp>
      <p:pic>
        <p:nvPicPr>
          <p:cNvPr id="7" name="object 98"/>
          <p:cNvPicPr/>
          <p:nvPr/>
        </p:nvPicPr>
        <p:blipFill>
          <a:blip r:embed="rId3" cstate="print"/>
          <a:stretch>
            <a:fillRect/>
          </a:stretch>
        </p:blipFill>
        <p:spPr>
          <a:xfrm>
            <a:off x="152401" y="4419600"/>
            <a:ext cx="4258055" cy="1818132"/>
          </a:xfrm>
          <a:prstGeom prst="rect">
            <a:avLst/>
          </a:prstGeom>
        </p:spPr>
      </p:pic>
      <p:sp>
        <p:nvSpPr>
          <p:cNvPr id="8" name="object 99"/>
          <p:cNvSpPr/>
          <p:nvPr/>
        </p:nvSpPr>
        <p:spPr>
          <a:xfrm>
            <a:off x="0" y="6287455"/>
            <a:ext cx="9144000" cy="564943"/>
          </a:xfrm>
          <a:custGeom>
            <a:avLst/>
            <a:gdLst/>
            <a:ahLst/>
            <a:cxnLst/>
            <a:rect l="l" t="t" r="r" b="b"/>
            <a:pathLst>
              <a:path w="9144000" h="546100">
                <a:moveTo>
                  <a:pt x="9144000" y="0"/>
                </a:moveTo>
                <a:lnTo>
                  <a:pt x="0" y="0"/>
                </a:lnTo>
                <a:lnTo>
                  <a:pt x="0" y="545604"/>
                </a:lnTo>
                <a:lnTo>
                  <a:pt x="9144000" y="545604"/>
                </a:lnTo>
                <a:lnTo>
                  <a:pt x="9144000" y="0"/>
                </a:lnTo>
                <a:close/>
              </a:path>
            </a:pathLst>
          </a:custGeom>
          <a:solidFill>
            <a:srgbClr val="FFFF00"/>
          </a:solidFill>
          <a:ln>
            <a:solidFill>
              <a:schemeClr val="tx1"/>
            </a:solidFill>
          </a:ln>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mn-cs"/>
              </a:rPr>
              <a:t>In-roads to Gen Z can be made by emphasizing the Marine Corps’ intangibles: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mn-cs"/>
              </a:rPr>
              <a:t>teamwork, commitment, purpose, and belonging in pursuit of a common cause</a:t>
            </a:r>
            <a:endParaRPr kumimoji="0" sz="1600" b="1" i="0" u="none" strike="noStrike" kern="1200" cap="none" spc="0" normalizeH="0" baseline="0" noProof="0" dirty="0">
              <a:ln>
                <a:noFill/>
              </a:ln>
              <a:effectLst/>
              <a:uLnTx/>
              <a:uFillTx/>
              <a:latin typeface="Calibri" panose="020F0502020204030204"/>
              <a:ea typeface="+mn-ea"/>
              <a:cs typeface="+mn-cs"/>
            </a:endParaRPr>
          </a:p>
        </p:txBody>
      </p:sp>
      <p:cxnSp>
        <p:nvCxnSpPr>
          <p:cNvPr id="9" name="Straight Connector 8"/>
          <p:cNvCxnSpPr/>
          <p:nvPr/>
        </p:nvCxnSpPr>
        <p:spPr>
          <a:xfrm>
            <a:off x="4648200" y="1371600"/>
            <a:ext cx="0" cy="481450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35269" y="1295400"/>
            <a:ext cx="2209800" cy="276999"/>
          </a:xfrm>
          <a:prstGeom prst="rect">
            <a:avLst/>
          </a:prstGeom>
          <a:solidFill>
            <a:srgbClr val="FFFF00"/>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Gen Z Attributes</a:t>
            </a:r>
          </a:p>
        </p:txBody>
      </p:sp>
      <p:sp>
        <p:nvSpPr>
          <p:cNvPr id="11" name="TextBox 10"/>
          <p:cNvSpPr txBox="1"/>
          <p:nvPr/>
        </p:nvSpPr>
        <p:spPr>
          <a:xfrm>
            <a:off x="4680154" y="3361605"/>
            <a:ext cx="4281420" cy="461665"/>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prstClr val="black"/>
                </a:solidFill>
                <a:latin typeface="Calibri" panose="020F0502020204030204"/>
              </a:rPr>
              <a:t>Don’t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align with military challenges posed in NDS or “Great Power Competition.”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4660489" y="5207253"/>
            <a:ext cx="4281420" cy="461665"/>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Risk </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averse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expanded adolescence and are willing to defer adulthood into mid-late 20’s.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4680154" y="1753698"/>
            <a:ext cx="4281420" cy="461665"/>
          </a:xfrm>
          <a:prstGeom prst="rect">
            <a:avLst/>
          </a:prstGeom>
          <a:noFill/>
        </p:spPr>
        <p:txBody>
          <a:bodyPr wrap="square" rtlCol="0">
            <a:spAutoFit/>
          </a:bodyPr>
          <a:lstStyle/>
          <a:p>
            <a:pPr marL="11271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Calibri" panose="020F0502020204030204"/>
                <a:ea typeface="+mn-ea"/>
                <a:cs typeface="+mn-cs"/>
              </a:rPr>
              <a:t>Challenge “American exceptionalism;” declining interest in military as a career option.</a:t>
            </a:r>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
        <p:nvSpPr>
          <p:cNvPr id="14" name="TextBox 13"/>
          <p:cNvSpPr txBox="1"/>
          <p:nvPr/>
        </p:nvSpPr>
        <p:spPr>
          <a:xfrm>
            <a:off x="4689775" y="3901491"/>
            <a:ext cx="4281420" cy="461665"/>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Strong belief robotics/ drones/ AI will perform future warfighting functions.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4680154" y="2841241"/>
            <a:ext cx="4281420" cy="461665"/>
          </a:xfrm>
          <a:prstGeom prst="rect">
            <a:avLst/>
          </a:prstGeom>
          <a:noFill/>
        </p:spPr>
        <p:txBody>
          <a:bodyPr wrap="square" rtlCol="0">
            <a:spAutoFit/>
          </a:bodyPr>
          <a:lstStyle/>
          <a:p>
            <a:pPr marL="112713" lvl="0" indent="-112713">
              <a:buFont typeface="Arial" panose="020B0604020202020204" pitchFamily="34" charset="0"/>
              <a:buChar cha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Seek participation in causes they deem </a:t>
            </a:r>
            <a:r>
              <a:rPr lang="en-US" sz="1200" b="1" dirty="0">
                <a:solidFill>
                  <a:prstClr val="black"/>
                </a:solidFill>
              </a:rPr>
              <a:t>worthy (climate change, social equality, etc.),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but spurn hierarchies.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689775" y="4443524"/>
            <a:ext cx="4433820" cy="646331"/>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“Connected </a:t>
            </a: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Loneliness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experienced </a:t>
            </a:r>
            <a:r>
              <a:rPr lang="en-US" sz="1200" b="1" dirty="0">
                <a:solidFill>
                  <a:prstClr val="black"/>
                </a:solidFill>
                <a:latin typeface="Calibri" panose="020F0502020204030204"/>
              </a:rPr>
              <a:t>by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coupling tech/social media with culture of radical individualism, resulting in social alienation and elevated depression.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680154" y="2311644"/>
            <a:ext cx="4281420" cy="461665"/>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Exhibit strong views of diversity and inclusiveness; women are ascending to lead across all public and private sectors.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4680154" y="5712256"/>
            <a:ext cx="4433821" cy="461665"/>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Place a premium on relationships with peers, parents, and influencers in decision-making.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ECE31D6-B344-43A3-9C58-B7728986D6B5}"/>
              </a:ext>
            </a:extLst>
          </p:cNvPr>
          <p:cNvSpPr txBox="1"/>
          <p:nvPr/>
        </p:nvSpPr>
        <p:spPr>
          <a:xfrm>
            <a:off x="533400" y="651926"/>
            <a:ext cx="7620035" cy="646331"/>
          </a:xfrm>
          <a:prstGeom prst="rect">
            <a:avLst/>
          </a:prstGeom>
          <a:noFill/>
        </p:spPr>
        <p:txBody>
          <a:bodyPr wrap="none" rtlCol="0">
            <a:spAutoFit/>
          </a:bodyPr>
          <a:lstStyle/>
          <a:p>
            <a:r>
              <a:rPr lang="en-US" sz="3600" b="1" dirty="0"/>
              <a:t>State of the Market: Gen Z and Beyond</a:t>
            </a:r>
          </a:p>
        </p:txBody>
      </p:sp>
      <p:sp>
        <p:nvSpPr>
          <p:cNvPr id="2" name="Slide Number Placeholder 1"/>
          <p:cNvSpPr>
            <a:spLocks noGrp="1"/>
          </p:cNvSpPr>
          <p:nvPr>
            <p:ph type="sldNum" sz="quarter" idx="4"/>
          </p:nvPr>
        </p:nvSpPr>
        <p:spPr/>
        <p:txBody>
          <a:bodyPr/>
          <a:lstStyle/>
          <a:p>
            <a:fld id="{46826F98-6F3F-4BE9-9987-CF0CE9AA8F7E}" type="slidenum">
              <a:rPr lang="en-US" smtClean="0"/>
              <a:pPr/>
              <a:t>10</a:t>
            </a:fld>
            <a:endParaRPr lang="en-US" dirty="0"/>
          </a:p>
        </p:txBody>
      </p:sp>
    </p:spTree>
    <p:extLst>
      <p:ext uri="{BB962C8B-B14F-4D97-AF65-F5344CB8AC3E}">
        <p14:creationId xmlns:p14="http://schemas.microsoft.com/office/powerpoint/2010/main" val="3984053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7420"/>
            <a:ext cx="7886700" cy="654754"/>
          </a:xfrm>
        </p:spPr>
        <p:txBody>
          <a:bodyPr>
            <a:normAutofit fontScale="90000"/>
          </a:bodyPr>
          <a:lstStyle/>
          <a:p>
            <a:r>
              <a:rPr lang="en-US" sz="4000" b="1" dirty="0">
                <a:latin typeface="+mn-lt"/>
              </a:rPr>
              <a:t>Accession Talent</a:t>
            </a:r>
            <a:r>
              <a:rPr lang="en-US" b="1" dirty="0">
                <a:latin typeface="+mn-lt"/>
              </a:rPr>
              <a:t/>
            </a:r>
            <a:br>
              <a:rPr lang="en-US" b="1" dirty="0">
                <a:latin typeface="+mn-lt"/>
              </a:rPr>
            </a:br>
            <a:r>
              <a:rPr lang="en-US" sz="2200" b="1" dirty="0">
                <a:latin typeface="+mn-lt"/>
              </a:rPr>
              <a:t>The Raw Material of the Future </a:t>
            </a:r>
            <a:r>
              <a:rPr lang="en-US" sz="2200" b="1" dirty="0" smtClean="0">
                <a:latin typeface="+mn-lt"/>
              </a:rPr>
              <a:t>21</a:t>
            </a:r>
            <a:r>
              <a:rPr lang="en-US" sz="2200" b="1" baseline="30000" dirty="0" smtClean="0">
                <a:latin typeface="+mn-lt"/>
              </a:rPr>
              <a:t>st </a:t>
            </a:r>
            <a:r>
              <a:rPr lang="en-US" sz="2200" b="1" dirty="0" smtClean="0">
                <a:latin typeface="+mn-lt"/>
              </a:rPr>
              <a:t>Century </a:t>
            </a:r>
            <a:r>
              <a:rPr lang="en-US" sz="2200" b="1" dirty="0">
                <a:latin typeface="+mn-lt"/>
              </a:rPr>
              <a:t>Warfighter</a:t>
            </a:r>
          </a:p>
        </p:txBody>
      </p:sp>
      <p:sp>
        <p:nvSpPr>
          <p:cNvPr id="3" name="Content Placeholder 2"/>
          <p:cNvSpPr>
            <a:spLocks noGrp="1"/>
          </p:cNvSpPr>
          <p:nvPr>
            <p:ph idx="1"/>
          </p:nvPr>
        </p:nvSpPr>
        <p:spPr>
          <a:xfrm>
            <a:off x="236764" y="2201862"/>
            <a:ext cx="3399064" cy="4351338"/>
          </a:xfrm>
        </p:spPr>
        <p:txBody>
          <a:bodyPr>
            <a:normAutofit/>
          </a:bodyPr>
          <a:lstStyle/>
          <a:p>
            <a:r>
              <a:rPr lang="en-US" sz="2400" dirty="0">
                <a:latin typeface="Calibri" panose="020F0502020204030204" pitchFamily="34" charset="0"/>
                <a:cs typeface="Calibri" panose="020F0502020204030204" pitchFamily="34" charset="0"/>
              </a:rPr>
              <a:t>Physical Tenacity</a:t>
            </a:r>
          </a:p>
          <a:p>
            <a:r>
              <a:rPr lang="en-US" sz="2400" dirty="0">
                <a:latin typeface="Calibri" panose="020F0502020204030204" pitchFamily="34" charset="0"/>
                <a:cs typeface="Calibri" panose="020F0502020204030204" pitchFamily="34" charset="0"/>
              </a:rPr>
              <a:t>Competitive Spirit</a:t>
            </a:r>
          </a:p>
          <a:p>
            <a:r>
              <a:rPr lang="en-US" sz="2400" dirty="0">
                <a:latin typeface="Calibri" panose="020F0502020204030204" pitchFamily="34" charset="0"/>
                <a:cs typeface="Calibri" panose="020F0502020204030204" pitchFamily="34" charset="0"/>
              </a:rPr>
              <a:t>Memory</a:t>
            </a:r>
          </a:p>
          <a:p>
            <a:r>
              <a:rPr lang="en-US" sz="2400" dirty="0">
                <a:latin typeface="Calibri" panose="020F0502020204030204" pitchFamily="34" charset="0"/>
                <a:cs typeface="Calibri" panose="020F0502020204030204" pitchFamily="34" charset="0"/>
              </a:rPr>
              <a:t>Processing Speed</a:t>
            </a:r>
          </a:p>
          <a:p>
            <a:r>
              <a:rPr lang="en-US" sz="2400" dirty="0">
                <a:latin typeface="Calibri" panose="020F0502020204030204" pitchFamily="34" charset="0"/>
                <a:cs typeface="Calibri" panose="020F0502020204030204" pitchFamily="34" charset="0"/>
              </a:rPr>
              <a:t>Pattern recognition</a:t>
            </a:r>
          </a:p>
          <a:p>
            <a:r>
              <a:rPr lang="en-US" sz="2400" dirty="0">
                <a:latin typeface="Calibri" panose="020F0502020204030204" pitchFamily="34" charset="0"/>
                <a:cs typeface="Calibri" panose="020F0502020204030204" pitchFamily="34" charset="0"/>
              </a:rPr>
              <a:t>Problem Solving</a:t>
            </a:r>
          </a:p>
          <a:p>
            <a:r>
              <a:rPr lang="en-US" sz="2400" dirty="0">
                <a:latin typeface="Calibri" panose="020F0502020204030204" pitchFamily="34" charset="0"/>
                <a:cs typeface="Calibri" panose="020F0502020204030204" pitchFamily="34" charset="0"/>
              </a:rPr>
              <a:t>Flexibility</a:t>
            </a:r>
          </a:p>
          <a:p>
            <a:r>
              <a:rPr lang="en-US" sz="2400" dirty="0">
                <a:latin typeface="Calibri" panose="020F0502020204030204" pitchFamily="34" charset="0"/>
                <a:cs typeface="Calibri" panose="020F0502020204030204" pitchFamily="34" charset="0"/>
              </a:rPr>
              <a:t>Adaptability</a:t>
            </a:r>
          </a:p>
        </p:txBody>
      </p:sp>
      <p:sp>
        <p:nvSpPr>
          <p:cNvPr id="4" name="TextBox 3"/>
          <p:cNvSpPr txBox="1"/>
          <p:nvPr/>
        </p:nvSpPr>
        <p:spPr>
          <a:xfrm>
            <a:off x="5998028" y="2146280"/>
            <a:ext cx="3222172" cy="34163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“Elite warriors with physical and mental toughness, tenacity, initiative, and aggressiveness to innovate, adapt, and win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rapidly changing operating environment.”  -CPG</a:t>
            </a:r>
          </a:p>
        </p:txBody>
      </p:sp>
      <p:sp>
        <p:nvSpPr>
          <p:cNvPr id="6" name="TextBox 5"/>
          <p:cNvSpPr txBox="1"/>
          <p:nvPr/>
        </p:nvSpPr>
        <p:spPr>
          <a:xfrm>
            <a:off x="326571" y="1748135"/>
            <a:ext cx="274107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Applicant Attributes</a:t>
            </a:r>
          </a:p>
        </p:txBody>
      </p:sp>
      <p:sp>
        <p:nvSpPr>
          <p:cNvPr id="7" name="TextBox 6"/>
          <p:cNvSpPr txBox="1"/>
          <p:nvPr/>
        </p:nvSpPr>
        <p:spPr>
          <a:xfrm>
            <a:off x="5715000" y="1752600"/>
            <a:ext cx="329538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21</a:t>
            </a:r>
            <a:r>
              <a:rPr kumimoji="0" lang="en-US" sz="2400" b="1" i="1" u="sng"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 Century Warfighters</a:t>
            </a:r>
          </a:p>
        </p:txBody>
      </p:sp>
      <p:sp>
        <p:nvSpPr>
          <p:cNvPr id="8" name="Striped Right Arrow 7"/>
          <p:cNvSpPr/>
          <p:nvPr/>
        </p:nvSpPr>
        <p:spPr>
          <a:xfrm>
            <a:off x="3397193" y="3113315"/>
            <a:ext cx="2333113" cy="116477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418248" y="3049370"/>
            <a:ext cx="175701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Pool Development</a:t>
            </a:r>
          </a:p>
        </p:txBody>
      </p:sp>
      <p:sp>
        <p:nvSpPr>
          <p:cNvPr id="10" name="TextBox 9"/>
          <p:cNvSpPr txBox="1"/>
          <p:nvPr/>
        </p:nvSpPr>
        <p:spPr>
          <a:xfrm>
            <a:off x="3522346" y="4073111"/>
            <a:ext cx="1548822" cy="830997"/>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prstClr val="black"/>
                </a:solidFill>
                <a:latin typeface="Calibri" panose="020F0502020204030204"/>
              </a:rPr>
              <a:t>T&amp;E</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Pipeline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Leadership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Experience</a:t>
            </a:r>
          </a:p>
        </p:txBody>
      </p:sp>
      <p:grpSp>
        <p:nvGrpSpPr>
          <p:cNvPr id="11" name="Group 10"/>
          <p:cNvGrpSpPr/>
          <p:nvPr/>
        </p:nvGrpSpPr>
        <p:grpSpPr>
          <a:xfrm>
            <a:off x="6553200" y="5562600"/>
            <a:ext cx="1676400" cy="1143000"/>
            <a:chOff x="7015285" y="2938030"/>
            <a:chExt cx="2023940" cy="1519967"/>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015285" y="3072241"/>
              <a:ext cx="2023940" cy="1385756"/>
            </a:xfrm>
            <a:prstGeom prst="rect">
              <a:avLst/>
            </a:prstGeom>
          </p:spPr>
        </p:pic>
        <p:sp>
          <p:nvSpPr>
            <p:cNvPr id="13" name="Rounded Rectangle 12"/>
            <p:cNvSpPr/>
            <p:nvPr/>
          </p:nvSpPr>
          <p:spPr>
            <a:xfrm>
              <a:off x="7015285" y="2938030"/>
              <a:ext cx="2023940" cy="2333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2030 Marine</a:t>
              </a:r>
            </a:p>
          </p:txBody>
        </p:sp>
      </p:grpSp>
      <p:sp>
        <p:nvSpPr>
          <p:cNvPr id="5" name="Slide Number Placeholder 4"/>
          <p:cNvSpPr>
            <a:spLocks noGrp="1"/>
          </p:cNvSpPr>
          <p:nvPr>
            <p:ph type="sldNum" sz="quarter" idx="12"/>
          </p:nvPr>
        </p:nvSpPr>
        <p:spPr/>
        <p:txBody>
          <a:bodyPr/>
          <a:lstStyle/>
          <a:p>
            <a:fld id="{F6D1F3F4-9E50-4BD6-9446-E56656E66E8A}" type="slidenum">
              <a:rPr lang="en-US" smtClean="0"/>
              <a:t>11</a:t>
            </a:fld>
            <a:endParaRPr lang="en-US"/>
          </a:p>
        </p:txBody>
      </p:sp>
    </p:spTree>
    <p:extLst>
      <p:ext uri="{BB962C8B-B14F-4D97-AF65-F5344CB8AC3E}">
        <p14:creationId xmlns:p14="http://schemas.microsoft.com/office/powerpoint/2010/main" val="74567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457200" y="685800"/>
            <a:ext cx="82296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defRPr/>
            </a:pPr>
            <a:r>
              <a:rPr lang="en-US" altLang="en-US" dirty="0" smtClean="0">
                <a:solidFill>
                  <a:schemeClr val="tx1"/>
                </a:solidFill>
                <a:latin typeface="Calibri" panose="020F0502020204030204" pitchFamily="34" charset="0"/>
              </a:rPr>
              <a:t>MCRC Modernization</a:t>
            </a:r>
            <a:r>
              <a:rPr lang="en-US" altLang="en-US" sz="1200" i="1" dirty="0">
                <a:solidFill>
                  <a:schemeClr val="tx1"/>
                </a:solidFill>
                <a:latin typeface="Calibri" panose="020F0502020204030204" pitchFamily="34" charset="0"/>
              </a:rPr>
              <a:t/>
            </a:r>
            <a:br>
              <a:rPr lang="en-US" altLang="en-US" sz="1200" i="1" dirty="0">
                <a:solidFill>
                  <a:schemeClr val="tx1"/>
                </a:solidFill>
                <a:latin typeface="Calibri" panose="020F0502020204030204" pitchFamily="34" charset="0"/>
              </a:rPr>
            </a:br>
            <a:endParaRPr lang="en-US" altLang="en-US" sz="1200" i="1" dirty="0" smtClean="0">
              <a:solidFill>
                <a:schemeClr val="tx1"/>
              </a:solidFill>
              <a:latin typeface="Calibri" panose="020F0502020204030204" pitchFamily="34" charset="0"/>
            </a:endParaRPr>
          </a:p>
        </p:txBody>
      </p:sp>
      <p:graphicFrame>
        <p:nvGraphicFramePr>
          <p:cNvPr id="2" name="Diagram 1"/>
          <p:cNvGraphicFramePr/>
          <p:nvPr>
            <p:extLst/>
          </p:nvPr>
        </p:nvGraphicFramePr>
        <p:xfrm>
          <a:off x="-29358" y="1246183"/>
          <a:ext cx="9144000" cy="810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9" name="Slide Number Placeholder 1"/>
          <p:cNvSpPr txBox="1">
            <a:spLocks/>
          </p:cNvSpPr>
          <p:nvPr/>
        </p:nvSpPr>
        <p:spPr bwMode="auto">
          <a:xfrm>
            <a:off x="7010400" y="64590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algn="r" eaLnBrk="1" hangingPunct="1"/>
            <a:endParaRPr lang="en-US" altLang="en-US" sz="1400" b="0" dirty="0">
              <a:solidFill>
                <a:srgbClr val="000000"/>
              </a:solidFill>
              <a:latin typeface="Calibri" panose="020F0502020204030204" pitchFamily="34" charset="0"/>
              <a:cs typeface="Times New Roman" panose="02020603050405020304" pitchFamily="18" charset="0"/>
            </a:endParaRPr>
          </a:p>
        </p:txBody>
      </p:sp>
      <p:sp>
        <p:nvSpPr>
          <p:cNvPr id="5" name="Rectangle 4"/>
          <p:cNvSpPr/>
          <p:nvPr/>
        </p:nvSpPr>
        <p:spPr>
          <a:xfrm>
            <a:off x="2362200" y="3860977"/>
            <a:ext cx="6400800" cy="1243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u="sng" dirty="0" smtClean="0">
                <a:solidFill>
                  <a:schemeClr val="tx1"/>
                </a:solidFill>
              </a:rPr>
              <a:t>Pool Development</a:t>
            </a:r>
          </a:p>
          <a:p>
            <a:r>
              <a:rPr lang="en-US" sz="1100" dirty="0" smtClean="0">
                <a:solidFill>
                  <a:schemeClr val="tx1"/>
                </a:solidFill>
              </a:rPr>
              <a:t>- Accelerate maturity &amp; the transformation process – prepare </a:t>
            </a:r>
            <a:r>
              <a:rPr lang="en-US" sz="1100" dirty="0" err="1" smtClean="0">
                <a:solidFill>
                  <a:schemeClr val="tx1"/>
                </a:solidFill>
              </a:rPr>
              <a:t>poolees</a:t>
            </a:r>
            <a:r>
              <a:rPr lang="en-US" sz="1100" dirty="0" smtClean="0">
                <a:solidFill>
                  <a:schemeClr val="tx1"/>
                </a:solidFill>
              </a:rPr>
              <a:t> to succeed as future Marines</a:t>
            </a:r>
          </a:p>
          <a:p>
            <a:r>
              <a:rPr lang="en-US" sz="1100" dirty="0" smtClean="0">
                <a:solidFill>
                  <a:schemeClr val="tx1"/>
                </a:solidFill>
              </a:rPr>
              <a:t>- Civics – Oath of Office, Values Based Training, Core Values, Code of Conduct</a:t>
            </a:r>
          </a:p>
          <a:p>
            <a:r>
              <a:rPr lang="en-US" sz="1100" dirty="0" smtClean="0">
                <a:solidFill>
                  <a:schemeClr val="tx1"/>
                </a:solidFill>
              </a:rPr>
              <a:t>- Cognitive Skills - Develop Intellectual Edge – Memory, Processing, Patterns, Flexibility</a:t>
            </a:r>
            <a:endParaRPr lang="en-US" sz="1100" dirty="0">
              <a:solidFill>
                <a:schemeClr val="tx1"/>
              </a:solidFill>
            </a:endParaRPr>
          </a:p>
          <a:p>
            <a:pPr lvl="1"/>
            <a:r>
              <a:rPr lang="en-US" sz="1100" dirty="0" smtClean="0">
                <a:solidFill>
                  <a:schemeClr val="tx1"/>
                </a:solidFill>
              </a:rPr>
              <a:t>- Scientifically-validated games tailored to individuals</a:t>
            </a:r>
            <a:endParaRPr lang="en-US" sz="1100" dirty="0">
              <a:solidFill>
                <a:schemeClr val="tx1"/>
              </a:solidFill>
            </a:endParaRPr>
          </a:p>
          <a:p>
            <a:r>
              <a:rPr lang="en-US" sz="1100" dirty="0" smtClean="0">
                <a:solidFill>
                  <a:schemeClr val="tx1"/>
                </a:solidFill>
              </a:rPr>
              <a:t>- Competition - Develop </a:t>
            </a:r>
            <a:r>
              <a:rPr lang="en-US" sz="1100" dirty="0">
                <a:solidFill>
                  <a:schemeClr val="tx1"/>
                </a:solidFill>
              </a:rPr>
              <a:t>competitive </a:t>
            </a:r>
            <a:r>
              <a:rPr lang="en-US" sz="1100" dirty="0" smtClean="0">
                <a:solidFill>
                  <a:schemeClr val="tx1"/>
                </a:solidFill>
              </a:rPr>
              <a:t>mindset against oneself and others</a:t>
            </a:r>
          </a:p>
          <a:p>
            <a:r>
              <a:rPr lang="en-US" sz="1100" dirty="0" smtClean="0">
                <a:solidFill>
                  <a:schemeClr val="tx1"/>
                </a:solidFill>
              </a:rPr>
              <a:t>- Retention – Benefits of service, MCOSM, Service after the sale</a:t>
            </a:r>
            <a:endParaRPr lang="en-US" sz="1100" dirty="0">
              <a:solidFill>
                <a:schemeClr val="tx1"/>
              </a:solidFill>
            </a:endParaRPr>
          </a:p>
        </p:txBody>
      </p:sp>
      <p:sp>
        <p:nvSpPr>
          <p:cNvPr id="13" name="Rectangle 12"/>
          <p:cNvSpPr/>
          <p:nvPr/>
        </p:nvSpPr>
        <p:spPr>
          <a:xfrm>
            <a:off x="2057400" y="2148317"/>
            <a:ext cx="6705600" cy="16264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rtlCol="0" anchor="ctr"/>
          <a:lstStyle/>
          <a:p>
            <a:r>
              <a:rPr lang="en-US" sz="1400" b="1" u="sng" dirty="0">
                <a:solidFill>
                  <a:schemeClr val="tx1"/>
                </a:solidFill>
              </a:rPr>
              <a:t>Find &amp; </a:t>
            </a:r>
            <a:r>
              <a:rPr lang="en-US" sz="1400" b="1" u="sng" dirty="0" smtClean="0">
                <a:solidFill>
                  <a:schemeClr val="tx1"/>
                </a:solidFill>
              </a:rPr>
              <a:t>Attract</a:t>
            </a:r>
            <a:r>
              <a:rPr lang="en-US" sz="1400" dirty="0" smtClean="0">
                <a:solidFill>
                  <a:schemeClr val="tx1"/>
                </a:solidFill>
              </a:rPr>
              <a:t> </a:t>
            </a:r>
            <a:endParaRPr lang="en-US" sz="1400" b="1" u="sng" dirty="0" smtClean="0">
              <a:solidFill>
                <a:schemeClr val="tx1"/>
              </a:solidFill>
            </a:endParaRPr>
          </a:p>
          <a:p>
            <a:r>
              <a:rPr lang="en-US" sz="1100" dirty="0" smtClean="0">
                <a:solidFill>
                  <a:schemeClr val="tx1"/>
                </a:solidFill>
              </a:rPr>
              <a:t>- Modernize prospecting, IT, and performance with AI / ML, cognitive </a:t>
            </a:r>
            <a:r>
              <a:rPr lang="en-US" sz="1100" i="1" dirty="0" smtClean="0">
                <a:solidFill>
                  <a:schemeClr val="tx1"/>
                </a:solidFill>
              </a:rPr>
              <a:t>gaming</a:t>
            </a:r>
            <a:r>
              <a:rPr lang="en-US" sz="1100" dirty="0" smtClean="0">
                <a:solidFill>
                  <a:schemeClr val="tx1"/>
                </a:solidFill>
              </a:rPr>
              <a:t>, mobile apps, and augmented reality</a:t>
            </a:r>
          </a:p>
          <a:p>
            <a:r>
              <a:rPr lang="en-US" sz="1100" dirty="0" smtClean="0">
                <a:solidFill>
                  <a:schemeClr val="tx1"/>
                </a:solidFill>
              </a:rPr>
              <a:t>- Recruit the Recruiter Campaign</a:t>
            </a:r>
          </a:p>
          <a:p>
            <a:r>
              <a:rPr lang="en-US" sz="1100" dirty="0" smtClean="0">
                <a:solidFill>
                  <a:schemeClr val="tx1"/>
                </a:solidFill>
              </a:rPr>
              <a:t>- Digital Marketing</a:t>
            </a:r>
          </a:p>
          <a:p>
            <a:r>
              <a:rPr lang="en-US" sz="1100" dirty="0" smtClean="0">
                <a:solidFill>
                  <a:schemeClr val="tx1"/>
                </a:solidFill>
              </a:rPr>
              <a:t>- Cognitive Assessments</a:t>
            </a:r>
          </a:p>
          <a:p>
            <a:r>
              <a:rPr lang="en-US" sz="1100" dirty="0" smtClean="0">
                <a:solidFill>
                  <a:schemeClr val="tx1"/>
                </a:solidFill>
              </a:rPr>
              <a:t>- Analytics &amp; Predictive Analysis – MCOSM (align interests / skills to MOS), ESM, RPN</a:t>
            </a:r>
          </a:p>
          <a:p>
            <a:r>
              <a:rPr lang="en-US" sz="1100" dirty="0" smtClean="0">
                <a:solidFill>
                  <a:schemeClr val="tx1"/>
                </a:solidFill>
              </a:rPr>
              <a:t>- Integrated Applications &amp; Enhanced VR tools – Squad Bay, Battle Position</a:t>
            </a:r>
          </a:p>
          <a:p>
            <a:r>
              <a:rPr lang="en-US" sz="1100" dirty="0" smtClean="0">
                <a:solidFill>
                  <a:schemeClr val="tx1"/>
                </a:solidFill>
              </a:rPr>
              <a:t>- MCRISS II – Cloud based, multi system integration, automates systematic recruiting functions</a:t>
            </a:r>
          </a:p>
          <a:p>
            <a:r>
              <a:rPr lang="en-US" sz="1100" dirty="0" smtClean="0">
                <a:solidFill>
                  <a:schemeClr val="tx1"/>
                </a:solidFill>
              </a:rPr>
              <a:t>- </a:t>
            </a:r>
            <a:r>
              <a:rPr lang="en-US" sz="1100" dirty="0" err="1" smtClean="0">
                <a:solidFill>
                  <a:schemeClr val="tx1"/>
                </a:solidFill>
              </a:rPr>
              <a:t>GeoFidelis</a:t>
            </a:r>
            <a:r>
              <a:rPr lang="en-US" sz="1100" dirty="0" smtClean="0">
                <a:solidFill>
                  <a:schemeClr val="tx1"/>
                </a:solidFill>
              </a:rPr>
              <a:t> </a:t>
            </a:r>
            <a:r>
              <a:rPr lang="en-US" sz="1100" dirty="0">
                <a:solidFill>
                  <a:schemeClr val="tx1"/>
                </a:solidFill>
              </a:rPr>
              <a:t>Mapping </a:t>
            </a:r>
            <a:r>
              <a:rPr lang="en-US" sz="1100" dirty="0" smtClean="0">
                <a:solidFill>
                  <a:schemeClr val="tx1"/>
                </a:solidFill>
              </a:rPr>
              <a:t>–Workflows for territories, location-allocation, and market/program penetration analysis</a:t>
            </a:r>
            <a:endParaRPr lang="en-US" sz="1200" dirty="0">
              <a:solidFill>
                <a:schemeClr val="tx1"/>
              </a:solidFill>
            </a:endParaRPr>
          </a:p>
        </p:txBody>
      </p:sp>
      <p:sp>
        <p:nvSpPr>
          <p:cNvPr id="15" name="Rectangle 14"/>
          <p:cNvSpPr/>
          <p:nvPr/>
        </p:nvSpPr>
        <p:spPr>
          <a:xfrm>
            <a:off x="2667000" y="5184998"/>
            <a:ext cx="6096000" cy="1622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u="sng" dirty="0">
                <a:solidFill>
                  <a:schemeClr val="tx1"/>
                </a:solidFill>
              </a:rPr>
              <a:t>Access to </a:t>
            </a:r>
            <a:r>
              <a:rPr lang="en-US" sz="1400" b="1" u="sng" dirty="0" smtClean="0">
                <a:solidFill>
                  <a:schemeClr val="tx1"/>
                </a:solidFill>
              </a:rPr>
              <a:t>Retain</a:t>
            </a:r>
            <a:endParaRPr lang="en-US" sz="1400" b="1" u="sng" dirty="0">
              <a:solidFill>
                <a:schemeClr val="tx1"/>
              </a:solidFill>
            </a:endParaRPr>
          </a:p>
        </p:txBody>
      </p:sp>
      <p:pic>
        <p:nvPicPr>
          <p:cNvPr id="16" name="Picture 15"/>
          <p:cNvPicPr>
            <a:picLocks noChangeAspect="1"/>
          </p:cNvPicPr>
          <p:nvPr/>
        </p:nvPicPr>
        <p:blipFill>
          <a:blip r:embed="rId8"/>
          <a:stretch>
            <a:fillRect/>
          </a:stretch>
        </p:blipFill>
        <p:spPr>
          <a:xfrm>
            <a:off x="87696" y="3855705"/>
            <a:ext cx="2122104" cy="1248366"/>
          </a:xfrm>
          <a:prstGeom prst="rect">
            <a:avLst/>
          </a:prstGeom>
          <a:ln>
            <a:solidFill>
              <a:schemeClr val="tx1"/>
            </a:solidFill>
          </a:ln>
        </p:spPr>
      </p:pic>
      <p:pic>
        <p:nvPicPr>
          <p:cNvPr id="19" name="Picture 18"/>
          <p:cNvPicPr>
            <a:picLocks noChangeAspect="1"/>
          </p:cNvPicPr>
          <p:nvPr/>
        </p:nvPicPr>
        <p:blipFill>
          <a:blip r:embed="rId9"/>
          <a:stretch>
            <a:fillRect/>
          </a:stretch>
        </p:blipFill>
        <p:spPr>
          <a:xfrm>
            <a:off x="102078" y="2148318"/>
            <a:ext cx="1828800" cy="1626460"/>
          </a:xfrm>
          <a:prstGeom prst="rect">
            <a:avLst/>
          </a:prstGeom>
        </p:spPr>
      </p:pic>
      <p:grpSp>
        <p:nvGrpSpPr>
          <p:cNvPr id="20" name="Group 19"/>
          <p:cNvGrpSpPr/>
          <p:nvPr/>
        </p:nvGrpSpPr>
        <p:grpSpPr>
          <a:xfrm>
            <a:off x="87696" y="5184998"/>
            <a:ext cx="2426904" cy="1622996"/>
            <a:chOff x="7015285" y="2938030"/>
            <a:chExt cx="2023940" cy="1519967"/>
          </a:xfrm>
        </p:grpSpPr>
        <p:pic>
          <p:nvPicPr>
            <p:cNvPr id="21" name="Picture 20"/>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015285" y="3072241"/>
              <a:ext cx="2023940" cy="1385756"/>
            </a:xfrm>
            <a:prstGeom prst="rect">
              <a:avLst/>
            </a:prstGeom>
          </p:spPr>
        </p:pic>
        <p:sp>
          <p:nvSpPr>
            <p:cNvPr id="22" name="Rounded Rectangle 21"/>
            <p:cNvSpPr/>
            <p:nvPr/>
          </p:nvSpPr>
          <p:spPr>
            <a:xfrm>
              <a:off x="7015285" y="2938030"/>
              <a:ext cx="2023940" cy="2333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2030 Marine</a:t>
              </a:r>
            </a:p>
          </p:txBody>
        </p:sp>
      </p:grpSp>
      <p:sp>
        <p:nvSpPr>
          <p:cNvPr id="24" name="Rectangle 23"/>
          <p:cNvSpPr/>
          <p:nvPr/>
        </p:nvSpPr>
        <p:spPr>
          <a:xfrm>
            <a:off x="5612891" y="5427021"/>
            <a:ext cx="3131419" cy="18528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strike="noStrike" kern="1200" cap="none" spc="0" normalizeH="0" baseline="0" noProof="0" dirty="0">
                <a:ln>
                  <a:noFill/>
                </a:ln>
                <a:solidFill>
                  <a:prstClr val="black"/>
                </a:solidFill>
                <a:effectLst/>
                <a:uLnTx/>
                <a:uFillTx/>
                <a:latin typeface="Calibri" panose="020F0502020204030204"/>
                <a:ea typeface="+mn-ea"/>
                <a:cs typeface="+mn-cs"/>
              </a:rPr>
              <a:t>Enterprise Effort</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Total</a:t>
            </a:r>
            <a:r>
              <a:rPr kumimoji="0" lang="en-US" sz="11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Force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brand and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advertising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Career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Planner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POI &amp; Systematic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Retention tools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Data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sharing between MM, Career Planners, and </a:t>
            </a:r>
            <a:endParaRPr lang="en-US" sz="1100"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Prior Service Recruiters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lead generation</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Marine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lifecycle data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management / analytics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Transition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AC to RC (Direct Affiliation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2690010" y="5435647"/>
            <a:ext cx="2804985" cy="12872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strike="noStrike" kern="1200" cap="none" spc="0" normalizeH="0" baseline="0" noProof="0" dirty="0">
                <a:ln>
                  <a:noFill/>
                </a:ln>
                <a:solidFill>
                  <a:prstClr val="black"/>
                </a:solidFill>
                <a:effectLst/>
                <a:uLnTx/>
                <a:uFillTx/>
              </a:rPr>
              <a:t>Recruit to Retain the Most Talented</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rPr>
              <a:t>- Continue </a:t>
            </a:r>
            <a:r>
              <a:rPr kumimoji="0" lang="en-US" sz="1100" b="0" i="0" u="none" strike="noStrike" kern="1200" cap="none" spc="0" normalizeH="0" baseline="0" noProof="0" dirty="0">
                <a:ln>
                  <a:noFill/>
                </a:ln>
                <a:solidFill>
                  <a:prstClr val="black"/>
                </a:solidFill>
                <a:effectLst/>
                <a:uLnTx/>
                <a:uFillTx/>
              </a:rPr>
              <a:t>to Exceed </a:t>
            </a:r>
            <a:r>
              <a:rPr kumimoji="0" lang="en-US" sz="1100" b="0" i="0" u="none" strike="noStrike" kern="1200" cap="none" spc="0" normalizeH="0" baseline="0" noProof="0" dirty="0" smtClean="0">
                <a:ln>
                  <a:noFill/>
                </a:ln>
                <a:solidFill>
                  <a:prstClr val="black"/>
                </a:solidFill>
                <a:effectLst/>
                <a:uLnTx/>
                <a:uFillTx/>
              </a:rPr>
              <a:t>Quality </a:t>
            </a:r>
            <a:r>
              <a:rPr lang="en-US" sz="1100" dirty="0" smtClean="0">
                <a:solidFill>
                  <a:prstClr val="black"/>
                </a:solidFill>
              </a:rPr>
              <a:t>S</a:t>
            </a:r>
            <a:r>
              <a:rPr kumimoji="0" lang="en-US" sz="1100" b="0" i="0" u="none" strike="noStrike" kern="1200" cap="none" spc="0" normalizeH="0" baseline="0" noProof="0" dirty="0" err="1" smtClean="0">
                <a:ln>
                  <a:noFill/>
                </a:ln>
                <a:solidFill>
                  <a:prstClr val="black"/>
                </a:solidFill>
                <a:effectLst/>
                <a:uLnTx/>
                <a:uFillTx/>
              </a:rPr>
              <a:t>tandards</a:t>
            </a:r>
            <a:endParaRPr kumimoji="0" lang="en-US" sz="1100" b="0" i="0" u="none" strike="noStrike" kern="1200" cap="none" spc="0" normalizeH="0" baseline="0" noProof="0" dirty="0">
              <a:ln>
                <a:noFill/>
              </a:ln>
              <a:solidFill>
                <a:prstClr val="black"/>
              </a:solidFill>
              <a:effectLst/>
              <a:uLnTx/>
              <a:uFillTx/>
            </a:endParaRP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rPr>
              <a:t>- Talent </a:t>
            </a:r>
            <a:r>
              <a:rPr kumimoji="0" lang="en-US" sz="1100" b="0" i="0" u="none" strike="noStrike" kern="1200" cap="none" spc="0" normalizeH="0" baseline="0" noProof="0" dirty="0">
                <a:ln>
                  <a:noFill/>
                </a:ln>
                <a:solidFill>
                  <a:prstClr val="black"/>
                </a:solidFill>
                <a:effectLst/>
                <a:uLnTx/>
                <a:uFillTx/>
              </a:rPr>
              <a:t>Attributes</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rPr>
              <a:t>- Accelerate </a:t>
            </a:r>
            <a:r>
              <a:rPr kumimoji="0" lang="en-US" sz="1100" b="0" i="0" u="none" strike="noStrike" kern="1200" cap="none" spc="0" normalizeH="0" baseline="0" noProof="0" dirty="0">
                <a:ln>
                  <a:noFill/>
                </a:ln>
                <a:solidFill>
                  <a:prstClr val="black"/>
                </a:solidFill>
                <a:effectLst/>
                <a:uLnTx/>
                <a:uFillTx/>
              </a:rPr>
              <a:t>Maturity –</a:t>
            </a:r>
            <a:r>
              <a:rPr kumimoji="0" lang="en-US" sz="1100" b="0" i="0" u="none" strike="noStrike" kern="1200" cap="none" spc="0" normalizeH="0" noProof="0" dirty="0">
                <a:ln>
                  <a:noFill/>
                </a:ln>
                <a:solidFill>
                  <a:prstClr val="black"/>
                </a:solidFill>
                <a:effectLst/>
                <a:uLnTx/>
                <a:uFillTx/>
              </a:rPr>
              <a:t> </a:t>
            </a:r>
            <a:r>
              <a:rPr kumimoji="0" lang="en-US" sz="1100" b="0" i="0" u="none" strike="noStrike" kern="1200" cap="none" spc="0" normalizeH="0" noProof="0" dirty="0" smtClean="0">
                <a:ln>
                  <a:noFill/>
                </a:ln>
                <a:solidFill>
                  <a:prstClr val="black"/>
                </a:solidFill>
                <a:effectLst/>
                <a:uLnTx/>
                <a:uFillTx/>
              </a:rPr>
              <a:t>Pool </a:t>
            </a:r>
            <a:r>
              <a:rPr kumimoji="0" lang="en-US" sz="1100" b="0" i="0" u="none" strike="noStrike" kern="1200" cap="none" spc="0" normalizeH="0" noProof="0" dirty="0">
                <a:ln>
                  <a:noFill/>
                </a:ln>
                <a:solidFill>
                  <a:prstClr val="black"/>
                </a:solidFill>
                <a:effectLst/>
                <a:uLnTx/>
                <a:uFillTx/>
              </a:rPr>
              <a:t>Development</a:t>
            </a:r>
          </a:p>
          <a:p>
            <a:pPr lvl="0" defTabSz="457200">
              <a:defRPr/>
            </a:pPr>
            <a:r>
              <a:rPr lang="en-US" sz="1100" dirty="0" smtClean="0">
                <a:solidFill>
                  <a:prstClr val="black"/>
                </a:solidFill>
              </a:rPr>
              <a:t>- MOS </a:t>
            </a:r>
            <a:r>
              <a:rPr lang="en-US" sz="1100" dirty="0">
                <a:solidFill>
                  <a:prstClr val="black"/>
                </a:solidFill>
              </a:rPr>
              <a:t>satisfaction </a:t>
            </a:r>
          </a:p>
          <a:p>
            <a:pPr lvl="0" defTabSz="457200">
              <a:defRPr/>
            </a:pPr>
            <a:r>
              <a:rPr lang="en-US" sz="1100" dirty="0" smtClean="0">
                <a:solidFill>
                  <a:prstClr val="black"/>
                </a:solidFill>
              </a:rPr>
              <a:t>- Lower MCRD / NEAS </a:t>
            </a:r>
            <a:r>
              <a:rPr lang="en-US" sz="1100" dirty="0">
                <a:solidFill>
                  <a:prstClr val="black"/>
                </a:solidFill>
              </a:rPr>
              <a:t>Attrition</a:t>
            </a:r>
          </a:p>
          <a:p>
            <a:pPr marR="0" lvl="0" algn="l" defTabSz="4572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smtClean="0">
                <a:ln>
                  <a:noFill/>
                </a:ln>
                <a:solidFill>
                  <a:prstClr val="black"/>
                </a:solidFill>
                <a:effectLst/>
                <a:uLnTx/>
                <a:uFillTx/>
              </a:rPr>
              <a:t>- Improved </a:t>
            </a:r>
            <a:r>
              <a:rPr kumimoji="0" lang="en-US" sz="1100" b="0" i="0" u="none" strike="noStrike" kern="1200" cap="none" spc="0" normalizeH="0" baseline="0" noProof="0" dirty="0">
                <a:ln>
                  <a:noFill/>
                </a:ln>
                <a:solidFill>
                  <a:prstClr val="black"/>
                </a:solidFill>
                <a:effectLst/>
                <a:uLnTx/>
                <a:uFillTx/>
              </a:rPr>
              <a:t>ELT </a:t>
            </a:r>
            <a:r>
              <a:rPr kumimoji="0" lang="en-US" sz="1100" b="0" i="0" u="none" strike="noStrike" kern="1200" cap="none" spc="0" normalizeH="0" baseline="0" noProof="0" dirty="0" smtClean="0">
                <a:ln>
                  <a:noFill/>
                </a:ln>
                <a:solidFill>
                  <a:prstClr val="black"/>
                </a:solidFill>
                <a:effectLst/>
                <a:uLnTx/>
                <a:uFillTx/>
              </a:rPr>
              <a:t>performance</a:t>
            </a:r>
            <a:endParaRPr kumimoji="0" lang="en-US" sz="1100" b="0" i="0" u="none" strike="noStrike" kern="1200" cap="none" spc="0" normalizeH="0" baseline="0" noProof="0" dirty="0">
              <a:ln>
                <a:noFill/>
              </a:ln>
              <a:solidFill>
                <a:prstClr val="black"/>
              </a:solidFill>
              <a:effectLst/>
              <a:uLnTx/>
              <a:uFillTx/>
            </a:endParaRPr>
          </a:p>
          <a:p>
            <a:pPr marR="0" lvl="0" algn="l" defTabSz="457200" rtl="0" eaLnBrk="1" fontAlgn="auto" latinLnBrk="0" hangingPunct="1">
              <a:lnSpc>
                <a:spcPct val="100000"/>
              </a:lnSpc>
              <a:spcBef>
                <a:spcPts val="0"/>
              </a:spcBef>
              <a:spcAft>
                <a:spcPts val="0"/>
              </a:spcAft>
              <a:buClrTx/>
              <a:buSzTx/>
              <a:tabLst/>
              <a:defRPr/>
            </a:pPr>
            <a:r>
              <a:rPr lang="en-US" sz="1100" dirty="0" smtClean="0">
                <a:solidFill>
                  <a:prstClr val="black"/>
                </a:solidFill>
              </a:rPr>
              <a:t>- High </a:t>
            </a:r>
            <a:r>
              <a:rPr lang="en-US" sz="1100" dirty="0">
                <a:solidFill>
                  <a:prstClr val="black"/>
                </a:solidFill>
              </a:rPr>
              <a:t>Quality Marines</a:t>
            </a:r>
            <a:endParaRPr kumimoji="0" lang="en-US" sz="1100" b="0" i="0" u="none" strike="noStrike" kern="1200" cap="none" spc="0" normalizeH="0" baseline="0" noProof="0" dirty="0">
              <a:ln>
                <a:noFill/>
              </a:ln>
              <a:solidFill>
                <a:prstClr val="black"/>
              </a:solidFill>
              <a:effectLst/>
              <a:uLnTx/>
              <a:uFillTx/>
            </a:endParaRPr>
          </a:p>
        </p:txBody>
      </p:sp>
      <p:sp>
        <p:nvSpPr>
          <p:cNvPr id="4" name="Slide Number Placeholder 3"/>
          <p:cNvSpPr>
            <a:spLocks noGrp="1"/>
          </p:cNvSpPr>
          <p:nvPr>
            <p:ph type="sldNum" sz="quarter" idx="12"/>
          </p:nvPr>
        </p:nvSpPr>
        <p:spPr/>
        <p:txBody>
          <a:bodyPr/>
          <a:lstStyle/>
          <a:p>
            <a:fld id="{F6D1F3F4-9E50-4BD6-9446-E56656E66E8A}" type="slidenum">
              <a:rPr lang="en-US" smtClean="0"/>
              <a:t>12</a:t>
            </a:fld>
            <a:endParaRPr lang="en-US"/>
          </a:p>
        </p:txBody>
      </p:sp>
    </p:spTree>
    <p:extLst>
      <p:ext uri="{BB962C8B-B14F-4D97-AF65-F5344CB8AC3E}">
        <p14:creationId xmlns:p14="http://schemas.microsoft.com/office/powerpoint/2010/main" val="304811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2"/>
          <p:cNvSpPr txBox="1">
            <a:spLocks noChangeArrowheads="1"/>
          </p:cNvSpPr>
          <p:nvPr/>
        </p:nvSpPr>
        <p:spPr bwMode="auto">
          <a:xfrm>
            <a:off x="0" y="277018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800" b="1" dirty="0" smtClean="0"/>
              <a:t>Questions/Discussion</a:t>
            </a:r>
            <a:endParaRPr lang="en-US" sz="4800" b="1" dirty="0"/>
          </a:p>
        </p:txBody>
      </p:sp>
      <p:sp>
        <p:nvSpPr>
          <p:cNvPr id="2" name="Slide Number Placeholder 1"/>
          <p:cNvSpPr>
            <a:spLocks noGrp="1"/>
          </p:cNvSpPr>
          <p:nvPr>
            <p:ph type="sldNum" sz="quarter" idx="4"/>
          </p:nvPr>
        </p:nvSpPr>
        <p:spPr/>
        <p:txBody>
          <a:bodyPr/>
          <a:lstStyle/>
          <a:p>
            <a:fld id="{46826F98-6F3F-4BE9-9987-CF0CE9AA8F7E}" type="slidenum">
              <a:rPr lang="en-US" smtClean="0"/>
              <a:pPr/>
              <a:t>13</a:t>
            </a:fld>
            <a:endParaRPr lang="en-US" dirty="0"/>
          </a:p>
        </p:txBody>
      </p:sp>
    </p:spTree>
    <p:extLst>
      <p:ext uri="{BB962C8B-B14F-4D97-AF65-F5344CB8AC3E}">
        <p14:creationId xmlns:p14="http://schemas.microsoft.com/office/powerpoint/2010/main" val="134251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u="sng" dirty="0" smtClean="0">
                <a:latin typeface="+mn-lt"/>
              </a:rPr>
              <a:t>AGENDA</a:t>
            </a:r>
            <a:endParaRPr lang="en-US" sz="4000" u="sng" dirty="0">
              <a:latin typeface="+mn-lt"/>
            </a:endParaRPr>
          </a:p>
        </p:txBody>
      </p:sp>
      <p:sp>
        <p:nvSpPr>
          <p:cNvPr id="3" name="Content Placeholder 2"/>
          <p:cNvSpPr>
            <a:spLocks noGrp="1"/>
          </p:cNvSpPr>
          <p:nvPr>
            <p:ph idx="1"/>
          </p:nvPr>
        </p:nvSpPr>
        <p:spPr/>
        <p:txBody>
          <a:bodyPr>
            <a:normAutofit/>
          </a:bodyPr>
          <a:lstStyle/>
          <a:p>
            <a:r>
              <a:rPr lang="en-US" b="1" dirty="0" smtClean="0"/>
              <a:t>Senior Leaders Perspective</a:t>
            </a:r>
            <a:endParaRPr lang="en-US" b="1" dirty="0"/>
          </a:p>
          <a:p>
            <a:r>
              <a:rPr lang="en-US" b="1" dirty="0" smtClean="0"/>
              <a:t>Mission</a:t>
            </a:r>
          </a:p>
          <a:p>
            <a:r>
              <a:rPr lang="en-US" b="1" dirty="0" smtClean="0"/>
              <a:t>Command Organization &amp; Relationships</a:t>
            </a:r>
          </a:p>
          <a:p>
            <a:r>
              <a:rPr lang="en-US" b="1" dirty="0" smtClean="0"/>
              <a:t>MCRC Network </a:t>
            </a:r>
            <a:r>
              <a:rPr lang="en-US" b="1" dirty="0" smtClean="0"/>
              <a:t>Overview</a:t>
            </a:r>
          </a:p>
          <a:p>
            <a:r>
              <a:rPr lang="en-US" b="1" dirty="0" smtClean="0"/>
              <a:t>Recruiting Process</a:t>
            </a:r>
            <a:endParaRPr lang="en-US" b="1" dirty="0" smtClean="0"/>
          </a:p>
          <a:p>
            <a:r>
              <a:rPr lang="en-US" b="1" dirty="0" smtClean="0"/>
              <a:t>Formula for Success</a:t>
            </a:r>
          </a:p>
          <a:p>
            <a:r>
              <a:rPr lang="en-US" b="1" dirty="0" smtClean="0"/>
              <a:t>Generation Z and Future Talent</a:t>
            </a:r>
          </a:p>
          <a:p>
            <a:r>
              <a:rPr lang="en-US" b="1" dirty="0" smtClean="0"/>
              <a:t>Modernization / Retention</a:t>
            </a:r>
          </a:p>
        </p:txBody>
      </p:sp>
      <p:sp>
        <p:nvSpPr>
          <p:cNvPr id="4" name="Slide Number Placeholder 3"/>
          <p:cNvSpPr>
            <a:spLocks noGrp="1"/>
          </p:cNvSpPr>
          <p:nvPr>
            <p:ph type="sldNum" sz="quarter" idx="12"/>
          </p:nvPr>
        </p:nvSpPr>
        <p:spPr/>
        <p:txBody>
          <a:bodyPr/>
          <a:lstStyle/>
          <a:p>
            <a:fld id="{F6D1F3F4-9E50-4BD6-9446-E56656E66E8A}" type="slidenum">
              <a:rPr lang="en-US" smtClean="0"/>
              <a:t>2</a:t>
            </a:fld>
            <a:endParaRPr lang="en-US"/>
          </a:p>
        </p:txBody>
      </p:sp>
    </p:spTree>
    <p:extLst>
      <p:ext uri="{BB962C8B-B14F-4D97-AF65-F5344CB8AC3E}">
        <p14:creationId xmlns:p14="http://schemas.microsoft.com/office/powerpoint/2010/main" val="231804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0" y="457200"/>
            <a:ext cx="9144000" cy="914400"/>
          </a:xfrm>
        </p:spPr>
        <p:txBody>
          <a:bodyPr>
            <a:normAutofit fontScale="90000"/>
          </a:bodyPr>
          <a:lstStyle/>
          <a:p>
            <a:r>
              <a:rPr lang="en-US" sz="4000" b="1" dirty="0">
                <a:solidFill>
                  <a:schemeClr val="tx1"/>
                </a:solidFill>
                <a:latin typeface="Calibri" panose="020F0502020204030204" pitchFamily="34" charset="0"/>
                <a:cs typeface="Calibri" panose="020F0502020204030204" pitchFamily="34" charset="0"/>
              </a:rPr>
              <a:t/>
            </a:r>
            <a:br>
              <a:rPr lang="en-US" sz="4000" b="1" dirty="0">
                <a:solidFill>
                  <a:schemeClr val="tx1"/>
                </a:solidFill>
                <a:latin typeface="Calibri" panose="020F0502020204030204" pitchFamily="34" charset="0"/>
                <a:cs typeface="Calibri" panose="020F0502020204030204" pitchFamily="34" charset="0"/>
              </a:rPr>
            </a:br>
            <a:r>
              <a:rPr lang="en-US" sz="4000" b="1" u="sng" dirty="0">
                <a:latin typeface="Calibri" panose="020F0502020204030204" pitchFamily="34" charset="0"/>
                <a:cs typeface="Calibri" panose="020F0502020204030204" pitchFamily="34" charset="0"/>
              </a:rPr>
              <a:t>S</a:t>
            </a:r>
            <a:r>
              <a:rPr lang="en-US" sz="4000" b="1" u="sng" dirty="0">
                <a:solidFill>
                  <a:schemeClr val="tx1"/>
                </a:solidFill>
                <a:latin typeface="Calibri" panose="020F0502020204030204" pitchFamily="34" charset="0"/>
                <a:cs typeface="Calibri" panose="020F0502020204030204" pitchFamily="34" charset="0"/>
              </a:rPr>
              <a:t>ENIOR LEADERS’ PERSPECTIVE</a:t>
            </a:r>
          </a:p>
        </p:txBody>
      </p:sp>
      <p:sp>
        <p:nvSpPr>
          <p:cNvPr id="3" name="Rectangle 2"/>
          <p:cNvSpPr/>
          <p:nvPr/>
        </p:nvSpPr>
        <p:spPr>
          <a:xfrm>
            <a:off x="152400" y="1383684"/>
            <a:ext cx="8839200" cy="2585323"/>
          </a:xfrm>
          <a:prstGeom prst="rect">
            <a:avLst/>
          </a:prstGeom>
        </p:spPr>
        <p:txBody>
          <a:bodyPr wrap="square">
            <a:spAutoFit/>
          </a:bodyPr>
          <a:lstStyle/>
          <a:p>
            <a:endParaRPr lang="en-US" b="0" i="1" dirty="0">
              <a:latin typeface="+mn-lt"/>
            </a:endParaRPr>
          </a:p>
          <a:p>
            <a:r>
              <a:rPr lang="en-US" b="0" i="1" dirty="0">
                <a:latin typeface="+mn-lt"/>
              </a:rPr>
              <a:t>“Recruiting is where it all begins – in the schools and on the streets of our nation. As we face the next decade, we cannot forget this axiom. </a:t>
            </a:r>
            <a:r>
              <a:rPr lang="en-US" b="1" i="1" dirty="0">
                <a:latin typeface="+mn-lt"/>
              </a:rPr>
              <a:t>We have proved time and again that our recruit training, good as it is, cannot turn unintelligent, poorly motivated, physical wrecks into Marines. </a:t>
            </a:r>
            <a:r>
              <a:rPr lang="en-US" b="1" i="1" dirty="0">
                <a:solidFill>
                  <a:srgbClr val="FF0000"/>
                </a:solidFill>
                <a:latin typeface="+mn-lt"/>
              </a:rPr>
              <a:t>Recruiting high-quality applicants for the Corps is terribly expensive, but the price of not doing it is disaster</a:t>
            </a:r>
            <a:r>
              <a:rPr lang="en-US" i="1" dirty="0">
                <a:solidFill>
                  <a:srgbClr val="FF0000"/>
                </a:solidFill>
                <a:latin typeface="+mn-lt"/>
              </a:rPr>
              <a:t>. </a:t>
            </a:r>
            <a:r>
              <a:rPr lang="en-US" b="0" i="1" dirty="0">
                <a:latin typeface="+mn-lt"/>
              </a:rPr>
              <a:t>Fine young men and women can be recruited only by good Marines. We must be able to bear the pain of having to do without our best and brightest while they serve a tour on recruiting duty. Otherwise, we mortgage our future, with bankruptcy an eventual certainty</a:t>
            </a:r>
            <a:r>
              <a:rPr lang="en-US" i="1" dirty="0"/>
              <a:t>.”    </a:t>
            </a:r>
            <a:r>
              <a:rPr lang="en-US" b="1" i="1" dirty="0"/>
              <a:t>-General Walt Boomer, former CO 4th MCD, later ACMC</a:t>
            </a:r>
          </a:p>
        </p:txBody>
      </p:sp>
      <p:sp>
        <p:nvSpPr>
          <p:cNvPr id="5" name="TextBox 4"/>
          <p:cNvSpPr txBox="1"/>
          <p:nvPr/>
        </p:nvSpPr>
        <p:spPr>
          <a:xfrm>
            <a:off x="229401" y="4110055"/>
            <a:ext cx="8511941" cy="2308324"/>
          </a:xfrm>
          <a:prstGeom prst="rect">
            <a:avLst/>
          </a:prstGeom>
          <a:noFill/>
        </p:spPr>
        <p:txBody>
          <a:bodyPr wrap="square" rtlCol="0">
            <a:spAutoFit/>
          </a:bodyPr>
          <a:lstStyle/>
          <a:p>
            <a:r>
              <a:rPr lang="en-US" i="1" dirty="0"/>
              <a:t>“From one who has been “dipped in the boiling oil” of recruiting, a couple of views and recommendations.  </a:t>
            </a:r>
            <a:r>
              <a:rPr lang="en-US" b="1" i="1" dirty="0">
                <a:solidFill>
                  <a:srgbClr val="FF0000"/>
                </a:solidFill>
              </a:rPr>
              <a:t>The recruiting machinery is the most sensitive of any organization we have.  Mal-adjust it, and the results are traumatic – and long-lasting.  </a:t>
            </a:r>
            <a:r>
              <a:rPr lang="en-US" i="1" dirty="0"/>
              <a:t>In the past, it’s been tampered with from time to time – always with well-intended management as a goal – and in most cases, the results have been predictable: quality production declines… A couple of years ago, when we took down the recruiting force by a couple hundred, the results were predicable – and they occurred precisely as those close to recruiting would have predicted. “     </a:t>
            </a:r>
            <a:r>
              <a:rPr lang="en-US" b="1" i="1" dirty="0"/>
              <a:t>-LtGen C.E. Mundy to CMC General Gray</a:t>
            </a:r>
          </a:p>
        </p:txBody>
      </p:sp>
      <p:sp>
        <p:nvSpPr>
          <p:cNvPr id="2" name="Slide Number Placeholder 1"/>
          <p:cNvSpPr>
            <a:spLocks noGrp="1"/>
          </p:cNvSpPr>
          <p:nvPr>
            <p:ph type="sldNum" sz="quarter" idx="12"/>
          </p:nvPr>
        </p:nvSpPr>
        <p:spPr/>
        <p:txBody>
          <a:bodyPr/>
          <a:lstStyle/>
          <a:p>
            <a:pPr>
              <a:defRPr/>
            </a:pPr>
            <a:fld id="{56DEDDC2-5527-40E9-A384-D0B7FB45B511}" type="slidenum">
              <a:rPr lang="en-US" smtClean="0"/>
              <a:pPr>
                <a:defRPr/>
              </a:pPr>
              <a:t>3</a:t>
            </a:fld>
            <a:endParaRPr lang="en-US" dirty="0"/>
          </a:p>
        </p:txBody>
      </p:sp>
    </p:spTree>
    <p:extLst>
      <p:ext uri="{BB962C8B-B14F-4D97-AF65-F5344CB8AC3E}">
        <p14:creationId xmlns:p14="http://schemas.microsoft.com/office/powerpoint/2010/main" val="20996396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1030766"/>
            <a:ext cx="8229600" cy="457200"/>
          </a:xfrm>
        </p:spPr>
        <p:txBody>
          <a:bodyPr>
            <a:normAutofit fontScale="90000"/>
          </a:bodyPr>
          <a:lstStyle/>
          <a:p>
            <a:r>
              <a:rPr lang="en-US" altLang="en-US" sz="4000" u="sng" dirty="0" smtClean="0">
                <a:latin typeface="+mn-lt"/>
                <a:cs typeface="Arial" panose="020B0604020202020204" pitchFamily="34" charset="0"/>
              </a:rPr>
              <a:t>MISSION STATEMENT</a:t>
            </a:r>
          </a:p>
        </p:txBody>
      </p:sp>
      <p:sp>
        <p:nvSpPr>
          <p:cNvPr id="7171" name="Content Placeholder 2"/>
          <p:cNvSpPr>
            <a:spLocks noGrp="1"/>
          </p:cNvSpPr>
          <p:nvPr>
            <p:ph idx="1"/>
          </p:nvPr>
        </p:nvSpPr>
        <p:spPr>
          <a:xfrm>
            <a:off x="488515" y="1676400"/>
            <a:ext cx="8229600" cy="4525963"/>
          </a:xfrm>
        </p:spPr>
        <p:txBody>
          <a:bodyPr/>
          <a:lstStyle/>
          <a:p>
            <a:pPr marL="0" indent="0">
              <a:buNone/>
            </a:pPr>
            <a:r>
              <a:rPr lang="en-US" dirty="0" smtClean="0">
                <a:latin typeface="+mn-lt"/>
              </a:rPr>
              <a:t>Marine </a:t>
            </a:r>
            <a:r>
              <a:rPr lang="en-US" dirty="0">
                <a:latin typeface="+mn-lt"/>
              </a:rPr>
              <a:t>Corps Recruiting Command is responsible to the Commandant of the </a:t>
            </a:r>
            <a:r>
              <a:rPr lang="en-US" dirty="0" smtClean="0">
                <a:latin typeface="+mn-lt"/>
              </a:rPr>
              <a:t>Marine Corps for </a:t>
            </a:r>
            <a:r>
              <a:rPr lang="en-US" dirty="0">
                <a:latin typeface="+mn-lt"/>
              </a:rPr>
              <a:t>the procurement of qualified individuals, </a:t>
            </a:r>
            <a:r>
              <a:rPr lang="en-US" dirty="0" smtClean="0">
                <a:latin typeface="+mn-lt"/>
              </a:rPr>
              <a:t>to </a:t>
            </a:r>
            <a:r>
              <a:rPr lang="en-US" dirty="0">
                <a:latin typeface="+mn-lt"/>
              </a:rPr>
              <a:t>meet established personnel and strength levels, </a:t>
            </a:r>
            <a:r>
              <a:rPr lang="en-US" dirty="0" smtClean="0">
                <a:latin typeface="+mn-lt"/>
              </a:rPr>
              <a:t>officer </a:t>
            </a:r>
            <a:r>
              <a:rPr lang="en-US" dirty="0">
                <a:latin typeface="+mn-lt"/>
              </a:rPr>
              <a:t>and enlisted, </a:t>
            </a:r>
            <a:r>
              <a:rPr lang="en-US" dirty="0" smtClean="0">
                <a:latin typeface="+mn-lt"/>
              </a:rPr>
              <a:t>of </a:t>
            </a:r>
            <a:r>
              <a:rPr lang="en-US" dirty="0">
                <a:latin typeface="+mn-lt"/>
              </a:rPr>
              <a:t>the Marine Corps and Marine Corps Reserve.</a:t>
            </a:r>
          </a:p>
          <a:p>
            <a:pPr>
              <a:defRPr/>
            </a:pPr>
            <a:endParaRPr lang="en-US" altLang="en-US" dirty="0" smtClean="0"/>
          </a:p>
          <a:p>
            <a:pPr marL="0" indent="0">
              <a:buFontTx/>
              <a:buNone/>
              <a:defRPr/>
            </a:pPr>
            <a:endParaRPr lang="en-US" altLang="en-US" dirty="0" smtClean="0"/>
          </a:p>
        </p:txBody>
      </p:sp>
      <p:pic>
        <p:nvPicPr>
          <p:cNvPr id="5" name="Picture 3"/>
          <p:cNvPicPr>
            <a:picLocks noChangeAspect="1" noChangeArrowheads="1"/>
          </p:cNvPicPr>
          <p:nvPr/>
        </p:nvPicPr>
        <p:blipFill>
          <a:blip r:embed="rId3" cstate="print"/>
          <a:srcRect/>
          <a:stretch>
            <a:fillRect/>
          </a:stretch>
        </p:blipFill>
        <p:spPr bwMode="auto">
          <a:xfrm>
            <a:off x="5791200" y="3902000"/>
            <a:ext cx="2667000" cy="237181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F6D1F3F4-9E50-4BD6-9446-E56656E66E8A}" type="slidenum">
              <a:rPr lang="en-US" smtClean="0"/>
              <a:t>4</a:t>
            </a:fld>
            <a:endParaRPr lang="en-US"/>
          </a:p>
        </p:txBody>
      </p:sp>
    </p:spTree>
    <p:extLst>
      <p:ext uri="{BB962C8B-B14F-4D97-AF65-F5344CB8AC3E}">
        <p14:creationId xmlns:p14="http://schemas.microsoft.com/office/powerpoint/2010/main" val="701429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8684" y="2485213"/>
            <a:ext cx="2835707" cy="2911695"/>
          </a:xfrm>
          <a:prstGeom prst="rect">
            <a:avLst/>
          </a:prstGeom>
        </p:spPr>
      </p:pic>
      <p:sp>
        <p:nvSpPr>
          <p:cNvPr id="5" name="Text Box 2"/>
          <p:cNvSpPr txBox="1">
            <a:spLocks noChangeArrowheads="1"/>
          </p:cNvSpPr>
          <p:nvPr/>
        </p:nvSpPr>
        <p:spPr bwMode="auto">
          <a:xfrm>
            <a:off x="1172392" y="862626"/>
            <a:ext cx="6858000" cy="6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1" hangingPunct="1">
              <a:defRPr sz="3600" b="1" cap="small">
                <a:effectLst>
                  <a:outerShdw blurRad="38100" dist="38100" dir="2700000" algn="tl">
                    <a:srgbClr val="000000">
                      <a:alpha val="43137"/>
                    </a:srgbClr>
                  </a:outerShdw>
                </a:effectLst>
                <a:latin typeface="+mj-lt"/>
                <a:ea typeface="+mj-ea"/>
                <a:cs typeface="+mj-cs"/>
              </a:defRPr>
            </a:lvl1pPr>
            <a:lvl2pPr algn="ctr" eaLnBrk="0" hangingPunct="0">
              <a:defRPr sz="4400">
                <a:cs typeface="Arial" charset="0"/>
              </a:defRPr>
            </a:lvl2pPr>
            <a:lvl3pPr algn="ctr" eaLnBrk="0" hangingPunct="0">
              <a:defRPr sz="4400">
                <a:cs typeface="Arial" charset="0"/>
              </a:defRPr>
            </a:lvl3pPr>
            <a:lvl4pPr algn="ctr" eaLnBrk="0" hangingPunct="0">
              <a:defRPr sz="4400">
                <a:cs typeface="Arial" charset="0"/>
              </a:defRPr>
            </a:lvl4pPr>
            <a:lvl5pPr algn="ctr" eaLnBrk="0" hangingPunct="0">
              <a:defRPr sz="4400">
                <a:cs typeface="Arial" charset="0"/>
              </a:defRPr>
            </a:lvl5pPr>
            <a:lvl6pPr marL="457200" algn="ctr" fontAlgn="base">
              <a:spcBef>
                <a:spcPct val="0"/>
              </a:spcBef>
              <a:spcAft>
                <a:spcPct val="0"/>
              </a:spcAft>
              <a:defRPr sz="4400">
                <a:latin typeface="Arial" charset="0"/>
                <a:cs typeface="Arial" charset="0"/>
              </a:defRPr>
            </a:lvl6pPr>
            <a:lvl7pPr marL="914400" algn="ctr" fontAlgn="base">
              <a:spcBef>
                <a:spcPct val="0"/>
              </a:spcBef>
              <a:spcAft>
                <a:spcPct val="0"/>
              </a:spcAft>
              <a:defRPr sz="4400">
                <a:latin typeface="Arial" charset="0"/>
                <a:cs typeface="Arial" charset="0"/>
              </a:defRPr>
            </a:lvl7pPr>
            <a:lvl8pPr marL="1371600" algn="ctr" fontAlgn="base">
              <a:spcBef>
                <a:spcPct val="0"/>
              </a:spcBef>
              <a:spcAft>
                <a:spcPct val="0"/>
              </a:spcAft>
              <a:defRPr sz="4400">
                <a:latin typeface="Arial" charset="0"/>
                <a:cs typeface="Arial" charset="0"/>
              </a:defRPr>
            </a:lvl8pPr>
            <a:lvl9pPr marL="1828800" algn="ctr" fontAlgn="base">
              <a:spcBef>
                <a:spcPct val="0"/>
              </a:spcBef>
              <a:spcAft>
                <a:spcPct val="0"/>
              </a:spcAft>
              <a:defRPr sz="4400">
                <a:latin typeface="Arial" charset="0"/>
                <a:cs typeface="Arial" charset="0"/>
              </a:defRPr>
            </a:lvl9pPr>
          </a:lstStyle>
          <a:p>
            <a:pPr fontAlgn="auto">
              <a:spcBef>
                <a:spcPts val="0"/>
              </a:spcBef>
              <a:spcAft>
                <a:spcPts val="0"/>
              </a:spcAft>
              <a:defRPr/>
            </a:pPr>
            <a:r>
              <a:rPr lang="en-US" altLang="en-US" sz="4000" b="0" dirty="0" smtClean="0">
                <a:solidFill>
                  <a:srgbClr val="000000"/>
                </a:solidFill>
                <a:effectLst/>
                <a:latin typeface="Calibri" panose="020F0502020204030204" pitchFamily="34" charset="0"/>
                <a:cs typeface="Calibri" panose="020F0502020204030204" pitchFamily="34" charset="0"/>
              </a:rPr>
              <a:t>Operational Environment</a:t>
            </a:r>
          </a:p>
          <a:p>
            <a:pPr fontAlgn="auto">
              <a:spcBef>
                <a:spcPts val="0"/>
              </a:spcBef>
              <a:spcAft>
                <a:spcPts val="0"/>
              </a:spcAft>
              <a:defRPr/>
            </a:pPr>
            <a:r>
              <a:rPr lang="en-US" altLang="en-US" sz="2800" b="0" dirty="0" smtClean="0">
                <a:solidFill>
                  <a:srgbClr val="000000"/>
                </a:solidFill>
                <a:effectLst/>
                <a:latin typeface="Calibri" panose="020F0502020204030204" pitchFamily="34" charset="0"/>
                <a:cs typeface="Calibri" panose="020F0502020204030204" pitchFamily="34" charset="0"/>
              </a:rPr>
              <a:t>“</a:t>
            </a:r>
            <a:r>
              <a:rPr lang="en-US" altLang="en-US" sz="2800" b="0" dirty="0">
                <a:solidFill>
                  <a:srgbClr val="000000"/>
                </a:solidFill>
                <a:effectLst/>
                <a:latin typeface="Calibri" panose="020F0502020204030204" pitchFamily="34" charset="0"/>
                <a:cs typeface="Calibri" panose="020F0502020204030204" pitchFamily="34" charset="0"/>
              </a:rPr>
              <a:t>Distributed Operations”</a:t>
            </a:r>
          </a:p>
        </p:txBody>
      </p:sp>
      <p:cxnSp>
        <p:nvCxnSpPr>
          <p:cNvPr id="14" name="Straight Connector 13"/>
          <p:cNvCxnSpPr/>
          <p:nvPr/>
        </p:nvCxnSpPr>
        <p:spPr bwMode="auto">
          <a:xfrm flipH="1">
            <a:off x="6546273" y="1918898"/>
            <a:ext cx="6927" cy="3983"/>
          </a:xfrm>
          <a:prstGeom prst="line">
            <a:avLst/>
          </a:prstGeom>
          <a:no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16" name="Straight Connector 15"/>
          <p:cNvCxnSpPr/>
          <p:nvPr/>
        </p:nvCxnSpPr>
        <p:spPr bwMode="auto">
          <a:xfrm>
            <a:off x="5597237" y="4305863"/>
            <a:ext cx="685800" cy="685800"/>
          </a:xfrm>
          <a:prstGeom prst="line">
            <a:avLst/>
          </a:prstGeom>
          <a:noFill/>
          <a:ln w="9525" cap="flat" cmpd="sng" algn="ctr">
            <a:noFill/>
            <a:prstDash val="solid"/>
            <a:round/>
            <a:headEnd type="none" w="med" len="med"/>
            <a:tailEnd type="none" w="med" len="med"/>
          </a:ln>
          <a:effectLst>
            <a:outerShdw dist="35921" dir="2700000" algn="ctr" rotWithShape="0">
              <a:schemeClr val="tx1"/>
            </a:outerShdw>
          </a:effectLst>
        </p:spPr>
      </p:cxnSp>
      <p:sp>
        <p:nvSpPr>
          <p:cNvPr id="34" name="Rectangle 33"/>
          <p:cNvSpPr/>
          <p:nvPr/>
        </p:nvSpPr>
        <p:spPr>
          <a:xfrm>
            <a:off x="74466" y="914791"/>
            <a:ext cx="1115966" cy="5957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5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105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050" dirty="0">
                <a:solidFill>
                  <a:prstClr val="black"/>
                </a:solidFill>
                <a:latin typeface="Times New Roman" panose="02020603050405020304" pitchFamily="18" charset="0"/>
                <a:cs typeface="Times New Roman" panose="02020603050405020304" pitchFamily="18" charset="0"/>
              </a:rPr>
              <a:t>Facilities:   1491</a:t>
            </a:r>
          </a:p>
          <a:p>
            <a:pPr fontAlgn="auto">
              <a:spcBef>
                <a:spcPts val="0"/>
              </a:spcBef>
              <a:spcAft>
                <a:spcPts val="0"/>
              </a:spcAft>
              <a:defRPr/>
            </a:pPr>
            <a:r>
              <a:rPr lang="en-US" sz="1050" dirty="0">
                <a:solidFill>
                  <a:prstClr val="black"/>
                </a:solidFill>
                <a:latin typeface="Times New Roman" panose="02020603050405020304" pitchFamily="18" charset="0"/>
                <a:cs typeface="Times New Roman" panose="02020603050405020304" pitchFamily="18" charset="0"/>
              </a:rPr>
              <a:t>Vehicles:    3645</a:t>
            </a:r>
          </a:p>
          <a:p>
            <a:pPr fontAlgn="auto">
              <a:spcBef>
                <a:spcPts val="0"/>
              </a:spcBef>
              <a:spcAft>
                <a:spcPts val="0"/>
              </a:spcAft>
              <a:defRPr/>
            </a:pPr>
            <a:r>
              <a:rPr lang="en-US" sz="1050" dirty="0">
                <a:solidFill>
                  <a:prstClr val="black"/>
                </a:solidFill>
                <a:latin typeface="Times New Roman" panose="02020603050405020304" pitchFamily="18" charset="0"/>
                <a:cs typeface="Times New Roman" panose="02020603050405020304" pitchFamily="18" charset="0"/>
              </a:rPr>
              <a:t>Personnel:  3763</a:t>
            </a:r>
          </a:p>
          <a:p>
            <a:pPr fontAlgn="auto">
              <a:spcBef>
                <a:spcPts val="0"/>
              </a:spcBef>
              <a:spcAft>
                <a:spcPts val="0"/>
              </a:spcAft>
              <a:defRPr/>
            </a:pPr>
            <a:endParaRPr lang="en-US" sz="105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1050" dirty="0">
                <a:solidFill>
                  <a:prstClr val="black"/>
                </a:solidFill>
                <a:latin typeface="Times New Roman" panose="02020603050405020304" pitchFamily="18" charset="0"/>
                <a:cs typeface="Times New Roman" panose="02020603050405020304" pitchFamily="18" charset="0"/>
              </a:rPr>
              <a:t> </a:t>
            </a:r>
          </a:p>
        </p:txBody>
      </p:sp>
      <p:sp>
        <p:nvSpPr>
          <p:cNvPr id="9" name="Rectangle 8"/>
          <p:cNvSpPr/>
          <p:nvPr/>
        </p:nvSpPr>
        <p:spPr bwMode="auto">
          <a:xfrm>
            <a:off x="8266671" y="5396908"/>
            <a:ext cx="259492" cy="530915"/>
          </a:xfrm>
          <a:prstGeom prst="rect">
            <a:avLst/>
          </a:prstGeom>
          <a:solidFill>
            <a:schemeClr val="bg1"/>
          </a:solidFill>
          <a:ln w="2857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eaLnBrk="0" hangingPunct="0">
              <a:spcBef>
                <a:spcPct val="50000"/>
              </a:spcBef>
              <a:buFontTx/>
              <a:buChar char="•"/>
            </a:pPr>
            <a:endParaRPr lang="en-US" sz="3000" b="1">
              <a:solidFill>
                <a:prstClr val="black"/>
              </a:solidFill>
              <a:latin typeface="Arial" charset="0"/>
              <a:cs typeface="+mn-cs"/>
            </a:endParaRPr>
          </a:p>
        </p:txBody>
      </p:sp>
      <p:pic>
        <p:nvPicPr>
          <p:cNvPr id="43" name="Picture 4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07" y="1522280"/>
            <a:ext cx="3035799" cy="3245165"/>
          </a:xfrm>
          <a:prstGeom prst="rect">
            <a:avLst/>
          </a:prstGeom>
        </p:spPr>
      </p:pic>
      <p:pic>
        <p:nvPicPr>
          <p:cNvPr id="53" name="Picture 5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64941" y="3709832"/>
            <a:ext cx="2994577" cy="1891185"/>
          </a:xfrm>
          <a:prstGeom prst="rect">
            <a:avLst/>
          </a:prstGeom>
        </p:spPr>
      </p:pic>
      <p:pic>
        <p:nvPicPr>
          <p:cNvPr id="60" name="Picture 5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9511" y="2129875"/>
            <a:ext cx="2522629" cy="1887499"/>
          </a:xfrm>
          <a:prstGeom prst="rect">
            <a:avLst/>
          </a:prstGeom>
        </p:spPr>
      </p:pic>
      <p:pic>
        <p:nvPicPr>
          <p:cNvPr id="62" name="Picture 6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3220" y="1384602"/>
            <a:ext cx="1852575" cy="1843907"/>
          </a:xfrm>
          <a:prstGeom prst="rect">
            <a:avLst/>
          </a:prstGeom>
        </p:spPr>
      </p:pic>
      <p:pic>
        <p:nvPicPr>
          <p:cNvPr id="64" name="Picture 6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2658" y="1932550"/>
            <a:ext cx="2101579" cy="2068558"/>
          </a:xfrm>
          <a:prstGeom prst="rect">
            <a:avLst/>
          </a:prstGeom>
        </p:spPr>
      </p:pic>
      <p:cxnSp>
        <p:nvCxnSpPr>
          <p:cNvPr id="66" name="Straight Connector 65"/>
          <p:cNvCxnSpPr/>
          <p:nvPr/>
        </p:nvCxnSpPr>
        <p:spPr bwMode="auto">
          <a:xfrm>
            <a:off x="4056018" y="5646739"/>
            <a:ext cx="13063" cy="0"/>
          </a:xfrm>
          <a:prstGeom prst="line">
            <a:avLst/>
          </a:prstGeom>
          <a:no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71" name="Straight Connector 70"/>
          <p:cNvCxnSpPr/>
          <p:nvPr/>
        </p:nvCxnSpPr>
        <p:spPr bwMode="auto">
          <a:xfrm>
            <a:off x="4258492" y="5646739"/>
            <a:ext cx="685800" cy="685800"/>
          </a:xfrm>
          <a:prstGeom prst="line">
            <a:avLst/>
          </a:prstGeom>
          <a:noFill/>
          <a:ln w="9525" cap="flat" cmpd="sng" algn="ctr">
            <a:noFill/>
            <a:prstDash val="solid"/>
            <a:round/>
            <a:headEnd type="none" w="med" len="med"/>
            <a:tailEnd type="none" w="med" len="med"/>
          </a:ln>
          <a:effectLst>
            <a:outerShdw dist="35921" dir="2700000" algn="ctr" rotWithShape="0">
              <a:schemeClr val="tx1"/>
            </a:outerShdw>
          </a:effectLst>
        </p:spPr>
      </p:cxnSp>
      <p:sp>
        <p:nvSpPr>
          <p:cNvPr id="72" name="Arc 71"/>
          <p:cNvSpPr/>
          <p:nvPr/>
        </p:nvSpPr>
        <p:spPr bwMode="auto">
          <a:xfrm>
            <a:off x="5067880" y="5568359"/>
            <a:ext cx="685800" cy="1054641"/>
          </a:xfrm>
          <a:prstGeom prst="arc">
            <a:avLst/>
          </a:prstGeom>
          <a:noFill/>
          <a:ln w="9525" cap="flat" cmpd="sng" algn="ctr">
            <a:noFill/>
            <a:prstDash val="solid"/>
            <a:round/>
            <a:headEnd type="none" w="med" len="med"/>
            <a:tailEnd type="none" w="med" len="med"/>
          </a:ln>
          <a:effectLst>
            <a:outerShdw dist="35921" dir="2700000" algn="ctr" rotWithShape="0">
              <a:schemeClr val="tx1"/>
            </a:outerShdw>
          </a:effectLst>
        </p:spPr>
        <p:txBody>
          <a:bodyPr vert="horz" wrap="square" lIns="68580" tIns="34290" rIns="68580" bIns="34290" numCol="1" rtlCol="0" anchor="t" anchorCtr="0" compatLnSpc="1">
            <a:prstTxWarp prst="textNoShape">
              <a:avLst/>
            </a:prstTxWarp>
            <a:spAutoFit/>
          </a:bodyPr>
          <a:lstStyle/>
          <a:p>
            <a:pPr eaLnBrk="0" hangingPunct="0">
              <a:spcBef>
                <a:spcPct val="50000"/>
              </a:spcBef>
              <a:buFontTx/>
              <a:buChar char="•"/>
            </a:pPr>
            <a:endParaRPr lang="en-US" sz="3000" b="1">
              <a:solidFill>
                <a:prstClr val="black"/>
              </a:solidFill>
              <a:latin typeface="Arial" charset="0"/>
              <a:cs typeface="+mn-cs"/>
            </a:endParaRPr>
          </a:p>
        </p:txBody>
      </p:sp>
      <p:cxnSp>
        <p:nvCxnSpPr>
          <p:cNvPr id="74" name="Straight Connector 73"/>
          <p:cNvCxnSpPr/>
          <p:nvPr/>
        </p:nvCxnSpPr>
        <p:spPr bwMode="auto">
          <a:xfrm>
            <a:off x="6922217" y="1315940"/>
            <a:ext cx="268886" cy="41280"/>
          </a:xfrm>
          <a:prstGeom prst="line">
            <a:avLst/>
          </a:prstGeom>
          <a:no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79" name="Straight Connector 78"/>
          <p:cNvCxnSpPr/>
          <p:nvPr/>
        </p:nvCxnSpPr>
        <p:spPr bwMode="auto">
          <a:xfrm flipH="1">
            <a:off x="5323115" y="2485214"/>
            <a:ext cx="555171" cy="1749371"/>
          </a:xfrm>
          <a:prstGeom prst="line">
            <a:avLst/>
          </a:prstGeom>
          <a:noFill/>
          <a:ln w="9525" cap="flat" cmpd="sng" algn="ctr">
            <a:noFill/>
            <a:prstDash val="solid"/>
            <a:round/>
            <a:headEnd type="none" w="med" len="med"/>
            <a:tailEnd type="none" w="med" len="med"/>
          </a:ln>
          <a:effectLst>
            <a:outerShdw dist="35921" dir="2700000" algn="ctr" rotWithShape="0">
              <a:schemeClr val="tx1"/>
            </a:outerShdw>
          </a:effectLst>
        </p:spPr>
      </p:cxnSp>
      <p:cxnSp>
        <p:nvCxnSpPr>
          <p:cNvPr id="81" name="Straight Connector 80"/>
          <p:cNvCxnSpPr/>
          <p:nvPr/>
        </p:nvCxnSpPr>
        <p:spPr bwMode="auto">
          <a:xfrm flipV="1">
            <a:off x="4041291" y="3217306"/>
            <a:ext cx="1580249" cy="247594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bwMode="auto">
          <a:xfrm flipV="1">
            <a:off x="5624450" y="1933138"/>
            <a:ext cx="280345" cy="128975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14" y="4400233"/>
            <a:ext cx="504793" cy="638594"/>
          </a:xfrm>
          <a:prstGeom prst="rect">
            <a:avLst/>
          </a:prstGeom>
          <a:ln w="9525">
            <a:solidFill>
              <a:schemeClr val="tx1"/>
            </a:solidFill>
          </a:ln>
        </p:spPr>
      </p:pic>
      <p:sp>
        <p:nvSpPr>
          <p:cNvPr id="23" name="TextBox 22"/>
          <p:cNvSpPr txBox="1"/>
          <p:nvPr/>
        </p:nvSpPr>
        <p:spPr>
          <a:xfrm>
            <a:off x="-27776" y="4991662"/>
            <a:ext cx="1172639" cy="230832"/>
          </a:xfrm>
          <a:prstGeom prst="rect">
            <a:avLst/>
          </a:prstGeom>
          <a:noFill/>
        </p:spPr>
        <p:txBody>
          <a:bodyPr wrap="square">
            <a:spAutoFit/>
          </a:bodyPr>
          <a:lstStyle/>
          <a:p>
            <a:pPr algn="ctr">
              <a:defRPr/>
            </a:pPr>
            <a:r>
              <a:rPr lang="en-US" sz="900" dirty="0">
                <a:solidFill>
                  <a:srgbClr val="000000"/>
                </a:solidFill>
              </a:rPr>
              <a:t>Guam (RS San Diego)</a:t>
            </a: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47" y="5197518"/>
            <a:ext cx="1281985" cy="1176410"/>
          </a:xfrm>
          <a:prstGeom prst="rect">
            <a:avLst/>
          </a:prstGeom>
          <a:ln>
            <a:solidFill>
              <a:schemeClr val="tx1"/>
            </a:solidFill>
          </a:ln>
        </p:spPr>
      </p:pic>
      <p:sp>
        <p:nvSpPr>
          <p:cNvPr id="25" name="TextBox 24"/>
          <p:cNvSpPr txBox="1"/>
          <p:nvPr/>
        </p:nvSpPr>
        <p:spPr>
          <a:xfrm>
            <a:off x="-100050" y="6326317"/>
            <a:ext cx="1512887" cy="230832"/>
          </a:xfrm>
          <a:prstGeom prst="rect">
            <a:avLst/>
          </a:prstGeom>
          <a:noFill/>
        </p:spPr>
        <p:txBody>
          <a:bodyPr wrap="square">
            <a:spAutoFit/>
          </a:bodyPr>
          <a:lstStyle/>
          <a:p>
            <a:pPr algn="ctr">
              <a:defRPr/>
            </a:pPr>
            <a:r>
              <a:rPr lang="en-US" sz="900" dirty="0">
                <a:solidFill>
                  <a:srgbClr val="000000"/>
                </a:solidFill>
              </a:rPr>
              <a:t>Alaska (RS Portland)</a:t>
            </a: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2016" y="4843591"/>
            <a:ext cx="790877" cy="296143"/>
          </a:xfrm>
          <a:prstGeom prst="rect">
            <a:avLst/>
          </a:prstGeom>
          <a:ln w="9525">
            <a:solidFill>
              <a:schemeClr val="tx1"/>
            </a:solidFill>
          </a:ln>
        </p:spPr>
      </p:pic>
      <p:sp>
        <p:nvSpPr>
          <p:cNvPr id="29" name="TextBox 28"/>
          <p:cNvSpPr txBox="1"/>
          <p:nvPr/>
        </p:nvSpPr>
        <p:spPr>
          <a:xfrm>
            <a:off x="1358104" y="5141909"/>
            <a:ext cx="1695103" cy="230832"/>
          </a:xfrm>
          <a:prstGeom prst="rect">
            <a:avLst/>
          </a:prstGeom>
          <a:noFill/>
        </p:spPr>
        <p:txBody>
          <a:bodyPr wrap="square">
            <a:spAutoFit/>
          </a:bodyPr>
          <a:lstStyle/>
          <a:p>
            <a:pPr algn="ctr">
              <a:defRPr/>
            </a:pPr>
            <a:r>
              <a:rPr lang="en-US" sz="900" dirty="0">
                <a:solidFill>
                  <a:srgbClr val="000000"/>
                </a:solidFill>
              </a:rPr>
              <a:t>American Samoa (RS San Diego)</a:t>
            </a:r>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45782" y="5368170"/>
            <a:ext cx="1292116" cy="944634"/>
          </a:xfrm>
          <a:prstGeom prst="rect">
            <a:avLst/>
          </a:prstGeom>
          <a:ln>
            <a:solidFill>
              <a:schemeClr val="tx1"/>
            </a:solidFill>
          </a:ln>
        </p:spPr>
      </p:pic>
      <p:sp>
        <p:nvSpPr>
          <p:cNvPr id="30" name="TextBox 29"/>
          <p:cNvSpPr txBox="1"/>
          <p:nvPr/>
        </p:nvSpPr>
        <p:spPr>
          <a:xfrm>
            <a:off x="1429320" y="6293652"/>
            <a:ext cx="1325039" cy="230832"/>
          </a:xfrm>
          <a:prstGeom prst="rect">
            <a:avLst/>
          </a:prstGeom>
          <a:noFill/>
        </p:spPr>
        <p:txBody>
          <a:bodyPr wrap="square">
            <a:spAutoFit/>
          </a:bodyPr>
          <a:lstStyle/>
          <a:p>
            <a:pPr algn="ctr">
              <a:defRPr/>
            </a:pPr>
            <a:r>
              <a:rPr lang="en-US" sz="900" dirty="0">
                <a:solidFill>
                  <a:srgbClr val="000000"/>
                </a:solidFill>
              </a:rPr>
              <a:t>Hawaii (RS San Diego)</a:t>
            </a:r>
          </a:p>
        </p:txBody>
      </p:sp>
      <p:pic>
        <p:nvPicPr>
          <p:cNvPr id="31" name="Picture 30"/>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6836" y="5624578"/>
            <a:ext cx="778038" cy="355277"/>
          </a:xfrm>
          <a:prstGeom prst="rect">
            <a:avLst/>
          </a:prstGeom>
          <a:ln w="9525">
            <a:solidFill>
              <a:schemeClr val="tx1"/>
            </a:solidFill>
          </a:ln>
        </p:spPr>
      </p:pic>
      <p:sp>
        <p:nvSpPr>
          <p:cNvPr id="32" name="TextBox 31"/>
          <p:cNvSpPr txBox="1"/>
          <p:nvPr/>
        </p:nvSpPr>
        <p:spPr>
          <a:xfrm>
            <a:off x="7287707" y="6033105"/>
            <a:ext cx="1883379" cy="230832"/>
          </a:xfrm>
          <a:prstGeom prst="rect">
            <a:avLst/>
          </a:prstGeom>
          <a:noFill/>
        </p:spPr>
        <p:txBody>
          <a:bodyPr wrap="square">
            <a:spAutoFit/>
          </a:bodyPr>
          <a:lstStyle/>
          <a:p>
            <a:pPr>
              <a:defRPr/>
            </a:pPr>
            <a:r>
              <a:rPr lang="en-US" sz="900" dirty="0">
                <a:solidFill>
                  <a:srgbClr val="000000"/>
                </a:solidFill>
              </a:rPr>
              <a:t>US Virgin Islands (RS Ft Lauderdale) </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8092" y="4824553"/>
            <a:ext cx="1219200" cy="498248"/>
          </a:xfrm>
          <a:prstGeom prst="rect">
            <a:avLst/>
          </a:prstGeom>
          <a:ln w="9525">
            <a:solidFill>
              <a:schemeClr val="tx1"/>
            </a:solidFill>
          </a:ln>
        </p:spPr>
      </p:pic>
      <p:sp>
        <p:nvSpPr>
          <p:cNvPr id="35" name="TextBox 34"/>
          <p:cNvSpPr txBox="1"/>
          <p:nvPr/>
        </p:nvSpPr>
        <p:spPr>
          <a:xfrm>
            <a:off x="7445541" y="5346054"/>
            <a:ext cx="1600200" cy="230832"/>
          </a:xfrm>
          <a:prstGeom prst="rect">
            <a:avLst/>
          </a:prstGeom>
          <a:noFill/>
        </p:spPr>
        <p:txBody>
          <a:bodyPr wrap="square">
            <a:spAutoFit/>
          </a:bodyPr>
          <a:lstStyle/>
          <a:p>
            <a:pPr>
              <a:defRPr/>
            </a:pPr>
            <a:r>
              <a:rPr lang="en-US" sz="900" dirty="0">
                <a:solidFill>
                  <a:srgbClr val="000000"/>
                </a:solidFill>
              </a:rPr>
              <a:t>Puerto Rico (RS Ft Lauderdale) </a:t>
            </a:r>
          </a:p>
        </p:txBody>
      </p:sp>
      <p:pic>
        <p:nvPicPr>
          <p:cNvPr id="36" name="Picture 35"/>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7692" y="3274691"/>
            <a:ext cx="552222" cy="742683"/>
          </a:xfrm>
          <a:prstGeom prst="rect">
            <a:avLst/>
          </a:prstGeom>
          <a:ln w="9525">
            <a:solidFill>
              <a:schemeClr val="tx1"/>
            </a:solidFill>
          </a:ln>
        </p:spPr>
      </p:pic>
      <p:sp>
        <p:nvSpPr>
          <p:cNvPr id="37" name="TextBox 36"/>
          <p:cNvSpPr txBox="1"/>
          <p:nvPr/>
        </p:nvSpPr>
        <p:spPr>
          <a:xfrm>
            <a:off x="7862355" y="4025436"/>
            <a:ext cx="1325039" cy="230832"/>
          </a:xfrm>
          <a:prstGeom prst="rect">
            <a:avLst/>
          </a:prstGeom>
          <a:noFill/>
        </p:spPr>
        <p:txBody>
          <a:bodyPr wrap="square">
            <a:spAutoFit/>
          </a:bodyPr>
          <a:lstStyle/>
          <a:p>
            <a:pPr algn="ctr">
              <a:defRPr/>
            </a:pPr>
            <a:r>
              <a:rPr lang="en-US" sz="900" dirty="0">
                <a:solidFill>
                  <a:srgbClr val="000000"/>
                </a:solidFill>
              </a:rPr>
              <a:t>Germany (RS Boston)</a:t>
            </a:r>
          </a:p>
        </p:txBody>
      </p:sp>
      <p:sp>
        <p:nvSpPr>
          <p:cNvPr id="4" name="TextBox 3"/>
          <p:cNvSpPr txBox="1"/>
          <p:nvPr/>
        </p:nvSpPr>
        <p:spPr>
          <a:xfrm>
            <a:off x="185954" y="2016266"/>
            <a:ext cx="986438" cy="369332"/>
          </a:xfrm>
          <a:prstGeom prst="rect">
            <a:avLst/>
          </a:prstGeom>
          <a:noFill/>
        </p:spPr>
        <p:txBody>
          <a:bodyPr wrap="square" rtlCol="0">
            <a:spAutoFit/>
          </a:bodyPr>
          <a:lstStyle/>
          <a:p>
            <a:endParaRPr lang="en-US" b="1" dirty="0">
              <a:solidFill>
                <a:srgbClr val="FF0000"/>
              </a:solidFill>
            </a:endParaRPr>
          </a:p>
        </p:txBody>
      </p:sp>
      <p:sp>
        <p:nvSpPr>
          <p:cNvPr id="38" name="TextBox 37"/>
          <p:cNvSpPr txBox="1"/>
          <p:nvPr/>
        </p:nvSpPr>
        <p:spPr>
          <a:xfrm>
            <a:off x="-132290" y="4054578"/>
            <a:ext cx="759076" cy="230832"/>
          </a:xfrm>
          <a:prstGeom prst="rect">
            <a:avLst/>
          </a:prstGeom>
          <a:noFill/>
        </p:spPr>
        <p:txBody>
          <a:bodyPr wrap="square">
            <a:spAutoFit/>
          </a:bodyPr>
          <a:lstStyle/>
          <a:p>
            <a:pPr algn="ctr">
              <a:defRPr/>
            </a:pPr>
            <a:r>
              <a:rPr lang="en-US" sz="900" dirty="0" smtClean="0">
                <a:solidFill>
                  <a:srgbClr val="000000"/>
                </a:solidFill>
              </a:rPr>
              <a:t>  Okinawa  </a:t>
            </a:r>
            <a:endParaRPr lang="en-US" sz="900" dirty="0">
              <a:solidFill>
                <a:srgbClr val="000000"/>
              </a:solidFill>
            </a:endParaRPr>
          </a:p>
        </p:txBody>
      </p:sp>
      <p:pic>
        <p:nvPicPr>
          <p:cNvPr id="39" name="Picture 38"/>
          <p:cNvPicPr>
            <a:picLocks noChangeAspect="1"/>
          </p:cNvPicPr>
          <p:nvPr/>
        </p:nvPicPr>
        <p:blipFill>
          <a:blip r:embed="rId16" cstate="print">
            <a:clrChange>
              <a:clrFrom>
                <a:srgbClr val="FFFFFF"/>
              </a:clrFrom>
              <a:clrTo>
                <a:srgbClr val="FFFFFF">
                  <a:alpha val="0"/>
                </a:srgbClr>
              </a:clrTo>
            </a:clrChange>
            <a:duotone>
              <a:prstClr val="black"/>
              <a:srgbClr val="CC99FE">
                <a:tint val="45000"/>
                <a:satMod val="400000"/>
              </a:srgbClr>
            </a:duotone>
            <a:extLst>
              <a:ext uri="{28A0092B-C50C-407E-A947-70E740481C1C}">
                <a14:useLocalDpi xmlns:a14="http://schemas.microsoft.com/office/drawing/2010/main" val="0"/>
              </a:ext>
            </a:extLst>
          </a:blip>
          <a:stretch>
            <a:fillRect/>
          </a:stretch>
        </p:blipFill>
        <p:spPr>
          <a:xfrm>
            <a:off x="74466" y="3427321"/>
            <a:ext cx="548130" cy="643482"/>
          </a:xfrm>
          <a:prstGeom prst="rect">
            <a:avLst/>
          </a:prstGeom>
          <a:ln w="12700">
            <a:solidFill>
              <a:schemeClr val="tx1"/>
            </a:solidFill>
          </a:ln>
        </p:spPr>
      </p:pic>
      <p:sp>
        <p:nvSpPr>
          <p:cNvPr id="6" name="TextBox 5"/>
          <p:cNvSpPr txBox="1"/>
          <p:nvPr/>
        </p:nvSpPr>
        <p:spPr>
          <a:xfrm>
            <a:off x="4446349" y="5373439"/>
            <a:ext cx="1822177" cy="1200329"/>
          </a:xfrm>
          <a:prstGeom prst="rect">
            <a:avLst/>
          </a:prstGeom>
          <a:noFill/>
          <a:ln w="3175">
            <a:solidFill>
              <a:schemeClr val="tx1"/>
            </a:solidFill>
          </a:ln>
        </p:spPr>
        <p:txBody>
          <a:bodyPr wrap="square" rtlCol="0">
            <a:spAutoFit/>
          </a:bodyPr>
          <a:lstStyle/>
          <a:p>
            <a:pPr marL="171450" indent="-171450">
              <a:buFont typeface="Arial" panose="020B0604020202020204" pitchFamily="34" charset="0"/>
              <a:buChar char="•"/>
            </a:pPr>
            <a:r>
              <a:rPr lang="en-US" sz="1200" dirty="0" smtClean="0"/>
              <a:t>2 Regions</a:t>
            </a:r>
          </a:p>
          <a:p>
            <a:pPr marL="171450" indent="-171450">
              <a:buFont typeface="Arial" panose="020B0604020202020204" pitchFamily="34" charset="0"/>
              <a:buChar char="•"/>
            </a:pPr>
            <a:r>
              <a:rPr lang="en-US" sz="1200" dirty="0" smtClean="0"/>
              <a:t>6 Districts</a:t>
            </a:r>
          </a:p>
          <a:p>
            <a:pPr marL="171450" indent="-171450">
              <a:buFont typeface="Arial" panose="020B0604020202020204" pitchFamily="34" charset="0"/>
              <a:buChar char="•"/>
            </a:pPr>
            <a:r>
              <a:rPr lang="en-US" sz="1200" dirty="0" smtClean="0"/>
              <a:t>48 RSs/6PSRs</a:t>
            </a:r>
          </a:p>
          <a:p>
            <a:pPr marL="171450" indent="-171450">
              <a:buFont typeface="Arial" panose="020B0604020202020204" pitchFamily="34" charset="0"/>
              <a:buChar char="•"/>
            </a:pPr>
            <a:r>
              <a:rPr lang="en-US" sz="1200" dirty="0" smtClean="0"/>
              <a:t>74 OSSs</a:t>
            </a:r>
          </a:p>
          <a:p>
            <a:pPr marL="171450" indent="-171450">
              <a:buFont typeface="Arial" panose="020B0604020202020204" pitchFamily="34" charset="0"/>
              <a:buChar char="•"/>
            </a:pPr>
            <a:r>
              <a:rPr lang="en-US" sz="1200" dirty="0" smtClean="0"/>
              <a:t>589 RSSs/20PSRSSs</a:t>
            </a:r>
          </a:p>
          <a:p>
            <a:pPr marL="171450" indent="-171450">
              <a:buFont typeface="Arial" panose="020B0604020202020204" pitchFamily="34" charset="0"/>
              <a:buChar char="•"/>
            </a:pPr>
            <a:r>
              <a:rPr lang="en-US" sz="1200" dirty="0" smtClean="0"/>
              <a:t>761 PCSs/39 PSPCSs</a:t>
            </a:r>
            <a:endParaRPr lang="en-US" sz="1200" dirty="0"/>
          </a:p>
        </p:txBody>
      </p:sp>
      <p:sp>
        <p:nvSpPr>
          <p:cNvPr id="2" name="Slide Number Placeholder 1"/>
          <p:cNvSpPr>
            <a:spLocks noGrp="1"/>
          </p:cNvSpPr>
          <p:nvPr>
            <p:ph type="sldNum" sz="quarter" idx="12"/>
          </p:nvPr>
        </p:nvSpPr>
        <p:spPr/>
        <p:txBody>
          <a:bodyPr/>
          <a:lstStyle/>
          <a:p>
            <a:fld id="{4A786214-ED55-496B-A5B2-9D52D3FCDF63}" type="slidenum">
              <a:rPr lang="en-US" altLang="en-US" smtClean="0"/>
              <a:pPr/>
              <a:t>5</a:t>
            </a:fld>
            <a:endParaRPr lang="en-US" altLang="en-US"/>
          </a:p>
        </p:txBody>
      </p:sp>
    </p:spTree>
    <p:extLst>
      <p:ext uri="{BB962C8B-B14F-4D97-AF65-F5344CB8AC3E}">
        <p14:creationId xmlns:p14="http://schemas.microsoft.com/office/powerpoint/2010/main" val="297383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flipH="1" flipV="1">
            <a:off x="3409100" y="1626479"/>
            <a:ext cx="645425" cy="5043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598329" y="3410109"/>
            <a:ext cx="0" cy="229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1500349" y="2435415"/>
            <a:ext cx="1372151" cy="1349728"/>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51" name="Rectangle 50"/>
          <p:cNvSpPr/>
          <p:nvPr/>
        </p:nvSpPr>
        <p:spPr>
          <a:xfrm>
            <a:off x="1532710" y="3525003"/>
            <a:ext cx="1339790"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a:t>
            </a: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Carter</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sp>
        <p:nvSpPr>
          <p:cNvPr id="42" name="Rounded Rectangle 41"/>
          <p:cNvSpPr/>
          <p:nvPr/>
        </p:nvSpPr>
        <p:spPr>
          <a:xfrm>
            <a:off x="3909627" y="2051944"/>
            <a:ext cx="1455879" cy="1349728"/>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pic>
        <p:nvPicPr>
          <p:cNvPr id="5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62" y="877884"/>
            <a:ext cx="1640966" cy="128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957982" y="5875584"/>
            <a:ext cx="1689182" cy="768285"/>
          </a:xfrm>
          <a:prstGeom prst="round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smtClean="0">
                <a:ln>
                  <a:solidFill>
                    <a:prstClr val="black"/>
                  </a:solidFill>
                </a:ln>
                <a:solidFill>
                  <a:prstClr val="black"/>
                </a:solidFill>
                <a:effectLst/>
                <a:uLnTx/>
                <a:uFillTx/>
                <a:latin typeface="Cambria" pitchFamily="18" charset="0"/>
                <a:ea typeface="+mn-ea"/>
                <a:cs typeface="+mn-cs"/>
              </a:rPr>
              <a:t>6 PSR Stations</a:t>
            </a:r>
          </a:p>
        </p:txBody>
      </p:sp>
      <p:sp>
        <p:nvSpPr>
          <p:cNvPr id="2" name="Rectangle 1"/>
          <p:cNvSpPr/>
          <p:nvPr/>
        </p:nvSpPr>
        <p:spPr>
          <a:xfrm>
            <a:off x="4180367" y="2097408"/>
            <a:ext cx="914400" cy="143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Rectangle 10"/>
          <p:cNvSpPr/>
          <p:nvPr/>
        </p:nvSpPr>
        <p:spPr>
          <a:xfrm>
            <a:off x="4191000" y="2154866"/>
            <a:ext cx="914400" cy="143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pic>
        <p:nvPicPr>
          <p:cNvPr id="77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455" y="2139476"/>
            <a:ext cx="447364" cy="3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58934" y="2401548"/>
            <a:ext cx="1178528"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MajGen Bohm</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6400800" y="2779310"/>
            <a:ext cx="990600" cy="53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1482187" y="2687206"/>
            <a:ext cx="1364476" cy="600164"/>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small" spc="0" normalizeH="0" baseline="0" noProof="0" dirty="0" smtClean="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MCRD/ERR/BASE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small" spc="0" normalizeH="0" baseline="0" noProof="0" dirty="0" smtClean="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BGen Nethercot</a:t>
            </a:r>
            <a:endParaRPr kumimoji="0" lang="en-US" sz="1100" b="0" i="0" u="none" strike="noStrike" kern="1200" cap="small" spc="0" normalizeH="0" baseline="0" noProof="0" dirty="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small" spc="0" normalizeH="0" baseline="0" noProof="0" dirty="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sp>
        <p:nvSpPr>
          <p:cNvPr id="28" name="Rounded Rectangle 27"/>
          <p:cNvSpPr/>
          <p:nvPr/>
        </p:nvSpPr>
        <p:spPr>
          <a:xfrm>
            <a:off x="3951767" y="852351"/>
            <a:ext cx="1371600" cy="931672"/>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smtClean="0">
              <a:ln>
                <a:solidFill>
                  <a:prstClr val="black"/>
                </a:solidFill>
              </a:ln>
              <a:solidFill>
                <a:prstClr val="white"/>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small" spc="0" normalizeH="0" baseline="0" noProof="0" dirty="0" smtClean="0">
                <a:ln>
                  <a:solidFill>
                    <a:prstClr val="black"/>
                  </a:solidFill>
                </a:ln>
                <a:solidFill>
                  <a:srgbClr val="FF0000"/>
                </a:solidFill>
                <a:effectLst/>
                <a:uLnTx/>
                <a:uFillTx/>
                <a:latin typeface="Baskerville Old Face" panose="02020602080505020303" pitchFamily="18" charset="0"/>
                <a:ea typeface="+mn-ea"/>
                <a:cs typeface="Arial" panose="020B0604020202020204" pitchFamily="34" charset="0"/>
              </a:rPr>
              <a:t>CMC</a:t>
            </a:r>
            <a:endParaRPr kumimoji="0" lang="en-US" sz="1200" b="0" i="0" u="none" strike="noStrike" kern="1200" cap="small" spc="0" normalizeH="0" baseline="0" noProof="0" dirty="0" smtClean="0">
              <a:ln>
                <a:solidFill>
                  <a:prstClr val="black"/>
                </a:solidFill>
              </a:ln>
              <a:solidFill>
                <a:srgbClr val="FF0000"/>
              </a:solidFill>
              <a:effectLst/>
              <a:uLnTx/>
              <a:uFillTx/>
              <a:latin typeface="Baskerville Old Face" panose="02020602080505020303" pitchFamily="18" charset="0"/>
              <a:ea typeface="+mn-ea"/>
              <a:cs typeface="Arial" panose="020B0604020202020204" pitchFamily="34" charset="0"/>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4002624" y="942985"/>
            <a:ext cx="1256731" cy="284859"/>
          </a:xfrm>
          <a:prstGeom prst="rect">
            <a:avLst/>
          </a:prstGeom>
        </p:spPr>
      </p:pic>
      <p:grpSp>
        <p:nvGrpSpPr>
          <p:cNvPr id="15" name="Group 14"/>
          <p:cNvGrpSpPr/>
          <p:nvPr/>
        </p:nvGrpSpPr>
        <p:grpSpPr>
          <a:xfrm>
            <a:off x="5875338" y="1154426"/>
            <a:ext cx="1455879" cy="931672"/>
            <a:chOff x="6078718" y="1139920"/>
            <a:chExt cx="1455879" cy="931672"/>
          </a:xfrm>
        </p:grpSpPr>
        <p:sp>
          <p:nvSpPr>
            <p:cNvPr id="36" name="Rounded Rectangle 35"/>
            <p:cNvSpPr/>
            <p:nvPr/>
          </p:nvSpPr>
          <p:spPr>
            <a:xfrm>
              <a:off x="6078718" y="1139920"/>
              <a:ext cx="1455879" cy="931672"/>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pic>
          <p:nvPicPr>
            <p:cNvPr id="10" name="Picture 9"/>
            <p:cNvPicPr>
              <a:picLocks noChangeAspect="1"/>
            </p:cNvPicPr>
            <p:nvPr/>
          </p:nvPicPr>
          <p:blipFill>
            <a:blip r:embed="rId6">
              <a:clrChange>
                <a:clrFrom>
                  <a:srgbClr val="FFFFFF"/>
                </a:clrFrom>
                <a:clrTo>
                  <a:srgbClr val="FFFFFF">
                    <a:alpha val="0"/>
                  </a:srgbClr>
                </a:clrTo>
              </a:clrChange>
            </a:blip>
            <a:stretch>
              <a:fillRect/>
            </a:stretch>
          </p:blipFill>
          <p:spPr>
            <a:xfrm>
              <a:off x="6328544" y="1171294"/>
              <a:ext cx="956226" cy="295862"/>
            </a:xfrm>
            <a:prstGeom prst="rect">
              <a:avLst/>
            </a:prstGeom>
          </p:spPr>
        </p:pic>
        <p:sp>
          <p:nvSpPr>
            <p:cNvPr id="14" name="Rectangle 13"/>
            <p:cNvSpPr/>
            <p:nvPr/>
          </p:nvSpPr>
          <p:spPr>
            <a:xfrm>
              <a:off x="6091350" y="1467156"/>
              <a:ext cx="1430613" cy="6001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small" spc="0" normalizeH="0" baseline="0" noProof="0" dirty="0">
                  <a:ln>
                    <a:solidFill>
                      <a:prstClr val="black"/>
                    </a:solidFill>
                  </a:ln>
                  <a:solidFill>
                    <a:prstClr val="black"/>
                  </a:solidFill>
                  <a:effectLst/>
                  <a:uLnTx/>
                  <a:uFillTx/>
                  <a:latin typeface="Baskerville Old Face" panose="02020602080505020303" pitchFamily="18" charset="0"/>
                  <a:ea typeface="+mn-ea"/>
                  <a:cs typeface="Arial" panose="020B0604020202020204" pitchFamily="34" charset="0"/>
                </a:rPr>
                <a:t>MCRC Advocate </a:t>
              </a:r>
              <a:r>
                <a:rPr kumimoji="0" lang="en-US" sz="1800" b="0" i="0" u="none" strike="noStrike" kern="1200" cap="small" spc="0" normalizeH="0" baseline="0" noProof="0" dirty="0">
                  <a:ln>
                    <a:solidFill>
                      <a:prstClr val="black"/>
                    </a:solidFill>
                  </a:ln>
                  <a:solidFill>
                    <a:srgbClr val="00B050"/>
                  </a:solidFill>
                  <a:effectLst/>
                  <a:uLnTx/>
                  <a:uFillTx/>
                  <a:latin typeface="Baskerville Old Face" panose="02020602080505020303" pitchFamily="18" charset="0"/>
                  <a:ea typeface="+mn-ea"/>
                  <a:cs typeface="Arial" panose="020B0604020202020204" pitchFamily="34" charset="0"/>
                </a:rPr>
                <a:t>M&amp;RA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small" spc="0" normalizeH="0" baseline="0" noProof="0" dirty="0">
                  <a:ln>
                    <a:solidFill>
                      <a:prstClr val="black"/>
                    </a:solidFill>
                  </a:ln>
                  <a:solidFill>
                    <a:prstClr val="black"/>
                  </a:solidFill>
                  <a:effectLst/>
                  <a:uLnTx/>
                  <a:uFillTx/>
                  <a:latin typeface="Baskerville Old Face" panose="02020602080505020303" pitchFamily="18" charset="0"/>
                  <a:ea typeface="+mn-ea"/>
                  <a:cs typeface="Arial" panose="020B0604020202020204" pitchFamily="34" charset="0"/>
                </a:rPr>
                <a:t>Mans the Force</a:t>
              </a:r>
              <a:endParaRPr kumimoji="0" lang="en-US" sz="100" b="0" i="0" u="none" strike="noStrike" kern="1200" cap="small" spc="0" normalizeH="0" baseline="0" noProof="0" dirty="0">
                <a:ln>
                  <a:solidFill>
                    <a:prstClr val="black"/>
                  </a:solidFill>
                </a:ln>
                <a:solidFill>
                  <a:prstClr val="black"/>
                </a:solidFill>
                <a:effectLst/>
                <a:uLnTx/>
                <a:uFillTx/>
                <a:latin typeface="Baskerville Old Face" panose="02020602080505020303" pitchFamily="18" charset="0"/>
                <a:ea typeface="+mn-ea"/>
                <a:cs typeface="Arial" panose="020B0604020202020204" pitchFamily="34" charset="0"/>
              </a:endParaRPr>
            </a:p>
          </p:txBody>
        </p:sp>
      </p:grpSp>
      <p:sp>
        <p:nvSpPr>
          <p:cNvPr id="37" name="Rounded Rectangle 36"/>
          <p:cNvSpPr/>
          <p:nvPr/>
        </p:nvSpPr>
        <p:spPr>
          <a:xfrm>
            <a:off x="7504349" y="1154426"/>
            <a:ext cx="1455879" cy="931672"/>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38" name="Rectangle 37"/>
          <p:cNvSpPr/>
          <p:nvPr/>
        </p:nvSpPr>
        <p:spPr>
          <a:xfrm>
            <a:off x="7546721" y="1543217"/>
            <a:ext cx="1430613"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smtClean="0">
                <a:ln>
                  <a:solidFill>
                    <a:prstClr val="black"/>
                  </a:solidFill>
                </a:ln>
                <a:solidFill>
                  <a:srgbClr val="00B050"/>
                </a:solidFill>
                <a:effectLst/>
                <a:uLnTx/>
                <a:uFillTx/>
                <a:latin typeface="Baskerville Old Face" panose="02020602080505020303" pitchFamily="18" charset="0"/>
                <a:ea typeface="+mn-ea"/>
                <a:cs typeface="Arial" panose="020B0604020202020204" pitchFamily="34" charset="0"/>
              </a:rPr>
              <a:t>CD &amp; I</a:t>
            </a:r>
            <a:endParaRPr kumimoji="0" lang="en-US" sz="1800" b="0" i="0" u="none" strike="noStrike" kern="1200" cap="small" spc="0" normalizeH="0" baseline="0" noProof="0" dirty="0">
              <a:ln>
                <a:solidFill>
                  <a:prstClr val="black"/>
                </a:solidFill>
              </a:ln>
              <a:solidFill>
                <a:srgbClr val="00B050"/>
              </a:solidFill>
              <a:effectLst/>
              <a:uLnTx/>
              <a:uFillTx/>
              <a:latin typeface="Baskerville Old Face" panose="02020602080505020303"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small" spc="0" normalizeH="0" baseline="0" noProof="0" dirty="0" smtClean="0">
                <a:ln>
                  <a:solidFill>
                    <a:prstClr val="black"/>
                  </a:solidFill>
                </a:ln>
                <a:solidFill>
                  <a:prstClr val="black"/>
                </a:solidFill>
                <a:effectLst/>
                <a:uLnTx/>
                <a:uFillTx/>
                <a:latin typeface="Baskerville Old Face" panose="02020602080505020303" pitchFamily="18" charset="0"/>
                <a:ea typeface="+mn-ea"/>
                <a:cs typeface="Arial" panose="020B0604020202020204" pitchFamily="34" charset="0"/>
              </a:rPr>
              <a:t>Builds Force Structure</a:t>
            </a:r>
            <a:endParaRPr kumimoji="0" lang="en-US" sz="100" b="0" i="0" u="none" strike="noStrike" kern="1200" cap="small" spc="0" normalizeH="0" baseline="0" noProof="0" dirty="0">
              <a:ln>
                <a:solidFill>
                  <a:prstClr val="black"/>
                </a:solidFill>
              </a:ln>
              <a:solidFill>
                <a:prstClr val="black"/>
              </a:solidFill>
              <a:effectLst/>
              <a:uLnTx/>
              <a:uFillTx/>
              <a:latin typeface="Baskerville Old Face" panose="02020602080505020303" pitchFamily="18" charset="0"/>
              <a:ea typeface="+mn-ea"/>
              <a:cs typeface="Arial" panose="020B0604020202020204" pitchFamily="34" charset="0"/>
            </a:endParaRPr>
          </a:p>
        </p:txBody>
      </p:sp>
      <p:pic>
        <p:nvPicPr>
          <p:cNvPr id="39" name="Picture 38"/>
          <p:cNvPicPr>
            <a:picLocks noChangeAspect="1"/>
          </p:cNvPicPr>
          <p:nvPr/>
        </p:nvPicPr>
        <p:blipFill>
          <a:blip r:embed="rId6">
            <a:clrChange>
              <a:clrFrom>
                <a:srgbClr val="FFFFFF"/>
              </a:clrFrom>
              <a:clrTo>
                <a:srgbClr val="FFFFFF">
                  <a:alpha val="0"/>
                </a:srgbClr>
              </a:clrTo>
            </a:clrChange>
          </a:blip>
          <a:stretch>
            <a:fillRect/>
          </a:stretch>
        </p:blipFill>
        <p:spPr>
          <a:xfrm>
            <a:off x="7771742" y="1204434"/>
            <a:ext cx="956226" cy="295862"/>
          </a:xfrm>
          <a:prstGeom prst="rect">
            <a:avLst/>
          </a:prstGeom>
        </p:spPr>
      </p:pic>
      <p:sp>
        <p:nvSpPr>
          <p:cNvPr id="16" name="Circular Arrow 15"/>
          <p:cNvSpPr/>
          <p:nvPr/>
        </p:nvSpPr>
        <p:spPr>
          <a:xfrm flipH="1">
            <a:off x="7038817" y="717162"/>
            <a:ext cx="705165" cy="72119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ircular Arrow 39"/>
          <p:cNvSpPr/>
          <p:nvPr/>
        </p:nvSpPr>
        <p:spPr>
          <a:xfrm flipH="1">
            <a:off x="5360490" y="1790484"/>
            <a:ext cx="705165" cy="721191"/>
          </a:xfrm>
          <a:prstGeom prst="circularArrow">
            <a:avLst>
              <a:gd name="adj1" fmla="val 12500"/>
              <a:gd name="adj2" fmla="val 1142319"/>
              <a:gd name="adj3" fmla="val 20457681"/>
              <a:gd name="adj4" fmla="val 1507198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Picture 23"/>
          <p:cNvPicPr>
            <a:picLocks noChangeAspect="1"/>
          </p:cNvPicPr>
          <p:nvPr/>
        </p:nvPicPr>
        <p:blipFill>
          <a:blip r:embed="rId7">
            <a:clrChange>
              <a:clrFrom>
                <a:srgbClr val="FFFFFF"/>
              </a:clrFrom>
              <a:clrTo>
                <a:srgbClr val="FFFFFF">
                  <a:alpha val="0"/>
                </a:srgbClr>
              </a:clrTo>
            </a:clrChange>
          </a:blip>
          <a:stretch>
            <a:fillRect/>
          </a:stretch>
        </p:blipFill>
        <p:spPr>
          <a:xfrm>
            <a:off x="4470122" y="2687121"/>
            <a:ext cx="284388" cy="380225"/>
          </a:xfrm>
          <a:prstGeom prst="rect">
            <a:avLst/>
          </a:prstGeom>
        </p:spPr>
      </p:pic>
      <p:sp>
        <p:nvSpPr>
          <p:cNvPr id="45" name="Rectangle 44"/>
          <p:cNvSpPr/>
          <p:nvPr/>
        </p:nvSpPr>
        <p:spPr>
          <a:xfrm>
            <a:off x="4021519" y="3124673"/>
            <a:ext cx="1263486"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Brown</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845" y="2418556"/>
            <a:ext cx="355525" cy="3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p:cNvPicPr>
          <p:nvPr/>
        </p:nvPicPr>
        <p:blipFill>
          <a:blip r:embed="rId7">
            <a:clrChange>
              <a:clrFrom>
                <a:srgbClr val="FFFFFF"/>
              </a:clrFrom>
              <a:clrTo>
                <a:srgbClr val="FFFFFF">
                  <a:alpha val="0"/>
                </a:srgbClr>
              </a:clrTo>
            </a:clrChange>
          </a:blip>
          <a:stretch>
            <a:fillRect/>
          </a:stretch>
        </p:blipFill>
        <p:spPr>
          <a:xfrm>
            <a:off x="1991406" y="3118277"/>
            <a:ext cx="328898" cy="390294"/>
          </a:xfrm>
          <a:prstGeom prst="rect">
            <a:avLst/>
          </a:prstGeom>
        </p:spPr>
      </p:pic>
      <p:grpSp>
        <p:nvGrpSpPr>
          <p:cNvPr id="77830" name="Group 77829"/>
          <p:cNvGrpSpPr/>
          <p:nvPr/>
        </p:nvGrpSpPr>
        <p:grpSpPr>
          <a:xfrm>
            <a:off x="6187653" y="2443413"/>
            <a:ext cx="1455879" cy="1366587"/>
            <a:chOff x="6187653" y="2468706"/>
            <a:chExt cx="1455879" cy="1366587"/>
          </a:xfrm>
        </p:grpSpPr>
        <p:sp>
          <p:nvSpPr>
            <p:cNvPr id="52" name="Rounded Rectangle 51"/>
            <p:cNvSpPr/>
            <p:nvPr/>
          </p:nvSpPr>
          <p:spPr>
            <a:xfrm>
              <a:off x="6187653" y="2468706"/>
              <a:ext cx="1455879" cy="1349728"/>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53" name="Rectangle 52"/>
            <p:cNvSpPr/>
            <p:nvPr/>
          </p:nvSpPr>
          <p:spPr>
            <a:xfrm>
              <a:off x="6352745" y="3558294"/>
              <a:ext cx="1074333"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a:t>
              </a:r>
              <a:r>
                <a:rPr kumimoji="0" lang="en-US" sz="1200" b="0" i="0" u="none" strike="noStrike" kern="1200" cap="small" spc="0" normalizeH="0" baseline="0" noProof="0" dirty="0" err="1"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leal</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sp>
          <p:nvSpPr>
            <p:cNvPr id="23" name="Rectangle 22"/>
            <p:cNvSpPr/>
            <p:nvPr/>
          </p:nvSpPr>
          <p:spPr>
            <a:xfrm>
              <a:off x="6201334" y="2712172"/>
              <a:ext cx="1402948" cy="600164"/>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small" spc="0" normalizeH="0" baseline="0" noProof="0" dirty="0" smtClean="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MCRD/WRR/BASE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small" spc="0" normalizeH="0" baseline="0" noProof="0" dirty="0" smtClean="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BGen Heritage</a:t>
              </a:r>
              <a:endParaRPr kumimoji="0" lang="en-US" sz="1100" b="0" i="0" u="none" strike="noStrike" kern="1200" cap="small" spc="0" normalizeH="0" baseline="0" noProof="0" dirty="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small" spc="0" normalizeH="0" baseline="0" noProof="0" dirty="0" smtClean="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a:t>
              </a:r>
              <a:endParaRPr kumimoji="0" lang="en-US" sz="1100" b="0" i="0" u="none" strike="noStrike" kern="1200" cap="small" spc="0" normalizeH="0" baseline="0" noProof="0" dirty="0">
                <a:ln w="1905"/>
                <a:solidFill>
                  <a:srgbClr val="70AD47">
                    <a:lumMod val="50000"/>
                  </a:srgbClr>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4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6638" y="2474172"/>
              <a:ext cx="355525" cy="3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p:cNvPicPr>
              <a:picLocks noChangeAspect="1"/>
            </p:cNvPicPr>
            <p:nvPr/>
          </p:nvPicPr>
          <p:blipFill>
            <a:blip r:embed="rId7">
              <a:clrChange>
                <a:clrFrom>
                  <a:srgbClr val="FFFFFF"/>
                </a:clrFrom>
                <a:clrTo>
                  <a:srgbClr val="FFFFFF">
                    <a:alpha val="0"/>
                  </a:srgbClr>
                </a:clrTo>
              </a:clrChange>
            </a:blip>
            <a:stretch>
              <a:fillRect/>
            </a:stretch>
          </p:blipFill>
          <p:spPr>
            <a:xfrm>
              <a:off x="6773064" y="3165540"/>
              <a:ext cx="284388" cy="380225"/>
            </a:xfrm>
            <a:prstGeom prst="rect">
              <a:avLst/>
            </a:prstGeom>
          </p:spPr>
        </p:pic>
      </p:grpSp>
      <p:sp>
        <p:nvSpPr>
          <p:cNvPr id="54" name="Rounded Rectangle 53"/>
          <p:cNvSpPr/>
          <p:nvPr/>
        </p:nvSpPr>
        <p:spPr>
          <a:xfrm>
            <a:off x="428808" y="5875584"/>
            <a:ext cx="1689182" cy="777920"/>
          </a:xfrm>
          <a:prstGeom prst="round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solidFill>
                    <a:prstClr val="black"/>
                  </a:solidFill>
                </a:ln>
                <a:solidFill>
                  <a:prstClr val="black"/>
                </a:solidFill>
                <a:effectLst/>
                <a:uLnTx/>
                <a:uFillTx/>
                <a:latin typeface="Cambria" pitchFamily="18" charset="0"/>
                <a:ea typeface="+mn-ea"/>
                <a:cs typeface="+mn-cs"/>
              </a:rPr>
              <a:t>48 Recruiting </a:t>
            </a:r>
            <a:r>
              <a:rPr kumimoji="0" lang="en-US" sz="1800" b="1" i="0" u="none" strike="noStrike" kern="1200" cap="small" spc="0" normalizeH="0" baseline="0" noProof="0" dirty="0" smtClean="0">
                <a:ln>
                  <a:solidFill>
                    <a:prstClr val="black"/>
                  </a:solidFill>
                </a:ln>
                <a:solidFill>
                  <a:prstClr val="black"/>
                </a:solidFill>
                <a:effectLst/>
                <a:uLnTx/>
                <a:uFillTx/>
                <a:latin typeface="Cambria" pitchFamily="18" charset="0"/>
                <a:ea typeface="+mn-ea"/>
                <a:cs typeface="+mn-cs"/>
              </a:rPr>
              <a:t>Stations</a:t>
            </a:r>
            <a:endParaRPr kumimoji="0" lang="en-US" sz="1800" b="1" i="0" u="none" strike="noStrike" kern="1200" cap="small" spc="0" normalizeH="0" baseline="0" noProof="0" dirty="0">
              <a:ln>
                <a:solidFill>
                  <a:prstClr val="black"/>
                </a:solidFill>
              </a:ln>
              <a:solidFill>
                <a:prstClr val="black"/>
              </a:solidFill>
              <a:effectLst/>
              <a:uLnTx/>
              <a:uFillTx/>
              <a:latin typeface="Cambria" pitchFamily="18" charset="0"/>
              <a:ea typeface="+mn-ea"/>
              <a:cs typeface="+mn-cs"/>
            </a:endParaRPr>
          </a:p>
        </p:txBody>
      </p:sp>
      <p:sp>
        <p:nvSpPr>
          <p:cNvPr id="55" name="Rounded Rectangle 54"/>
          <p:cNvSpPr/>
          <p:nvPr/>
        </p:nvSpPr>
        <p:spPr>
          <a:xfrm>
            <a:off x="2521390" y="5891117"/>
            <a:ext cx="1689182" cy="768284"/>
          </a:xfrm>
          <a:prstGeom prst="round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small" spc="0" normalizeH="0" baseline="0" noProof="0" dirty="0">
              <a:ln>
                <a:solidFill>
                  <a:prstClr val="black"/>
                </a:solidFill>
              </a:ln>
              <a:solidFill>
                <a:prstClr val="black"/>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solidFill>
                    <a:prstClr val="black"/>
                  </a:solidFill>
                </a:ln>
                <a:solidFill>
                  <a:prstClr val="black"/>
                </a:solidFill>
                <a:effectLst/>
                <a:uLnTx/>
                <a:uFillTx/>
                <a:latin typeface="Cambria" pitchFamily="18" charset="0"/>
                <a:ea typeface="+mn-ea"/>
                <a:cs typeface="+mn-cs"/>
              </a:rPr>
              <a:t>74 </a:t>
            </a:r>
            <a:endParaRPr kumimoji="0" lang="en-US" sz="1800" b="1" i="0" u="none" strike="noStrike" kern="1200" cap="small" spc="0" normalizeH="0" baseline="0" noProof="0" dirty="0" smtClean="0">
              <a:ln>
                <a:solidFill>
                  <a:prstClr val="black"/>
                </a:solidFill>
              </a:ln>
              <a:solidFill>
                <a:prstClr val="black"/>
              </a:solidFill>
              <a:effectLst/>
              <a:uLnTx/>
              <a:uFillTx/>
              <a:latin typeface="Cambr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smtClean="0">
                <a:ln>
                  <a:solidFill>
                    <a:prstClr val="black"/>
                  </a:solidFill>
                </a:ln>
                <a:solidFill>
                  <a:prstClr val="black"/>
                </a:solidFill>
                <a:effectLst/>
                <a:uLnTx/>
                <a:uFillTx/>
                <a:latin typeface="Cambria" pitchFamily="18" charset="0"/>
                <a:ea typeface="+mn-ea"/>
                <a:cs typeface="+mn-cs"/>
              </a:rPr>
              <a:t>OSOs</a:t>
            </a:r>
            <a:endParaRPr kumimoji="0" lang="en-US" sz="1800" b="1" i="0" u="none" strike="noStrike" kern="1200" cap="small" spc="0" normalizeH="0" baseline="0" noProof="0" dirty="0">
              <a:ln>
                <a:solidFill>
                  <a:prstClr val="black"/>
                </a:solidFill>
              </a:ln>
              <a:solidFill>
                <a:prstClr val="black"/>
              </a:solidFill>
              <a:effectLst/>
              <a:uLnTx/>
              <a:uFillTx/>
              <a:latin typeface="Cambr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small" spc="0" normalizeH="0" baseline="0" noProof="0" dirty="0">
              <a:ln>
                <a:solidFill>
                  <a:prstClr val="black"/>
                </a:solidFill>
              </a:ln>
              <a:solidFill>
                <a:prstClr val="black"/>
              </a:solidFill>
              <a:effectLst/>
              <a:uLnTx/>
              <a:uFillTx/>
              <a:latin typeface="Cambria" pitchFamily="18" charset="0"/>
              <a:ea typeface="+mn-ea"/>
              <a:cs typeface="+mn-cs"/>
            </a:endParaRPr>
          </a:p>
        </p:txBody>
      </p:sp>
      <p:grpSp>
        <p:nvGrpSpPr>
          <p:cNvPr id="62" name="Group 61"/>
          <p:cNvGrpSpPr/>
          <p:nvPr/>
        </p:nvGrpSpPr>
        <p:grpSpPr>
          <a:xfrm>
            <a:off x="-15719" y="4116488"/>
            <a:ext cx="1426843" cy="1488228"/>
            <a:chOff x="-23037" y="4003539"/>
            <a:chExt cx="1426843" cy="1488228"/>
          </a:xfrm>
        </p:grpSpPr>
        <p:sp>
          <p:nvSpPr>
            <p:cNvPr id="57" name="Rounded Rectangle 56"/>
            <p:cNvSpPr/>
            <p:nvPr/>
          </p:nvSpPr>
          <p:spPr>
            <a:xfrm>
              <a:off x="38196" y="4003539"/>
              <a:ext cx="1365610" cy="1488228"/>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pic>
          <p:nvPicPr>
            <p:cNvPr id="33" name="Picture 79" descr="C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848" y="4046512"/>
              <a:ext cx="617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98718" y="4347590"/>
              <a:ext cx="1067363"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smtClean="0">
                  <a:ln>
                    <a:solidFill>
                      <a:prstClr val="black"/>
                    </a:solidFill>
                  </a:ln>
                  <a:solidFill>
                    <a:prstClr val="black"/>
                  </a:solidFill>
                  <a:effectLst/>
                  <a:uLnTx/>
                  <a:uFillTx/>
                  <a:latin typeface="Arial" panose="020B0604020202020204" pitchFamily="34" charset="0"/>
                  <a:ea typeface="+mn-ea"/>
                  <a:cs typeface="Arial" panose="020B0604020202020204" pitchFamily="34" charset="0"/>
                </a:rPr>
                <a:t>1st MCD</a:t>
              </a:r>
              <a:endParaRPr kumimoji="0" lang="en-US" sz="1000" b="0" i="0" u="none" strike="noStrike" kern="1200" cap="small" spc="0" normalizeH="0" baseline="0" noProof="0" dirty="0">
                <a:ln>
                  <a:solidFill>
                    <a:prstClr val="black"/>
                  </a:solid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prstClr val="black"/>
                  </a:solidFill>
                  <a:effectLst/>
                  <a:uLnTx/>
                  <a:uFillTx/>
                  <a:latin typeface="Arial" panose="020B0604020202020204" pitchFamily="34" charset="0"/>
                  <a:ea typeface="+mn-ea"/>
                  <a:cs typeface="Arial" panose="020B0604020202020204" pitchFamily="34" charset="0"/>
                </a:rPr>
                <a:t>Col </a:t>
              </a:r>
              <a:r>
                <a:rPr kumimoji="0" lang="en-US" sz="1000" b="0" i="0" u="none" strike="noStrike" kern="1200" cap="small" spc="0" normalizeH="0" baseline="0" noProof="0" dirty="0" smtClean="0">
                  <a:ln>
                    <a:solidFill>
                      <a:prstClr val="black"/>
                    </a:solidFill>
                  </a:ln>
                  <a:solidFill>
                    <a:prstClr val="black"/>
                  </a:solidFill>
                  <a:effectLst/>
                  <a:uLnTx/>
                  <a:uFillTx/>
                  <a:latin typeface="Arial" panose="020B0604020202020204" pitchFamily="34" charset="0"/>
                  <a:ea typeface="+mn-ea"/>
                  <a:cs typeface="Arial" panose="020B0604020202020204" pitchFamily="34" charset="0"/>
                </a:rPr>
                <a:t>Ash</a:t>
              </a:r>
              <a:endParaRPr kumimoji="0" lang="en-US" sz="1000" b="0" i="0" u="none" strike="noStrike" kern="1200" cap="small" spc="0" normalizeH="0" baseline="0" noProof="0" dirty="0">
                <a:ln>
                  <a:solidFill>
                    <a:prstClr val="black"/>
                  </a:solid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small" spc="0" normalizeH="0" baseline="0" noProof="0" dirty="0">
                <a:ln>
                  <a:solidFill>
                    <a:prstClr val="black"/>
                  </a:solid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Rectangle 57"/>
            <p:cNvSpPr/>
            <p:nvPr/>
          </p:nvSpPr>
          <p:spPr>
            <a:xfrm>
              <a:off x="-23037" y="5211242"/>
              <a:ext cx="1406155"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a:t>
              </a: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Orjuela</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59" name="Picture 58"/>
            <p:cNvPicPr>
              <a:picLocks noChangeAspect="1"/>
            </p:cNvPicPr>
            <p:nvPr/>
          </p:nvPicPr>
          <p:blipFill>
            <a:blip r:embed="rId7">
              <a:clrChange>
                <a:clrFrom>
                  <a:srgbClr val="FFFFFF"/>
                </a:clrFrom>
                <a:clrTo>
                  <a:srgbClr val="FFFFFF">
                    <a:alpha val="0"/>
                  </a:srgbClr>
                </a:clrTo>
              </a:clrChange>
            </a:blip>
            <a:stretch>
              <a:fillRect/>
            </a:stretch>
          </p:blipFill>
          <p:spPr>
            <a:xfrm>
              <a:off x="595516" y="4802794"/>
              <a:ext cx="284388" cy="380225"/>
            </a:xfrm>
            <a:prstGeom prst="rect">
              <a:avLst/>
            </a:prstGeom>
          </p:spPr>
        </p:pic>
      </p:grpSp>
      <p:sp>
        <p:nvSpPr>
          <p:cNvPr id="26" name="TextBox 25"/>
          <p:cNvSpPr txBox="1"/>
          <p:nvPr/>
        </p:nvSpPr>
        <p:spPr>
          <a:xfrm>
            <a:off x="5511705" y="2131494"/>
            <a:ext cx="186140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panose="020F0502020204030204"/>
                <a:ea typeface="+mn-ea"/>
                <a:cs typeface="+mn-cs"/>
              </a:rPr>
              <a:t>Levies accession requirements on MCRC</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1" name="Group 60"/>
          <p:cNvGrpSpPr/>
          <p:nvPr/>
        </p:nvGrpSpPr>
        <p:grpSpPr>
          <a:xfrm>
            <a:off x="1528330" y="4157912"/>
            <a:ext cx="1419284" cy="1461241"/>
            <a:chOff x="1592121" y="4027000"/>
            <a:chExt cx="1455879" cy="1461241"/>
          </a:xfrm>
        </p:grpSpPr>
        <p:grpSp>
          <p:nvGrpSpPr>
            <p:cNvPr id="60" name="Group 59"/>
            <p:cNvGrpSpPr/>
            <p:nvPr/>
          </p:nvGrpSpPr>
          <p:grpSpPr>
            <a:xfrm>
              <a:off x="1592121" y="4027000"/>
              <a:ext cx="1455879" cy="1461241"/>
              <a:chOff x="1512313" y="4027000"/>
              <a:chExt cx="1455879" cy="1461241"/>
            </a:xfrm>
          </p:grpSpPr>
          <p:sp>
            <p:nvSpPr>
              <p:cNvPr id="63" name="Rounded Rectangle 62"/>
              <p:cNvSpPr/>
              <p:nvPr/>
            </p:nvSpPr>
            <p:spPr>
              <a:xfrm>
                <a:off x="1512313" y="4027000"/>
                <a:ext cx="1455879" cy="1461241"/>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64" name="Rectangle 63"/>
              <p:cNvSpPr/>
              <p:nvPr/>
            </p:nvSpPr>
            <p:spPr>
              <a:xfrm>
                <a:off x="1614112" y="5188422"/>
                <a:ext cx="1200694"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a:t>
                </a:r>
                <a:r>
                  <a:rPr kumimoji="0" lang="en-US" sz="1200" b="0" i="0" u="none" strike="noStrike" kern="1200" cap="small" spc="0" normalizeH="0" baseline="0" noProof="0" dirty="0" err="1"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Kuss</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65" name="Picture 64"/>
              <p:cNvPicPr>
                <a:picLocks noChangeAspect="1"/>
              </p:cNvPicPr>
              <p:nvPr/>
            </p:nvPicPr>
            <p:blipFill>
              <a:blip r:embed="rId7">
                <a:clrChange>
                  <a:clrFrom>
                    <a:srgbClr val="FFFFFF"/>
                  </a:clrFrom>
                  <a:clrTo>
                    <a:srgbClr val="FFFFFF">
                      <a:alpha val="0"/>
                    </a:srgbClr>
                  </a:clrTo>
                </a:clrChange>
              </a:blip>
              <a:stretch>
                <a:fillRect/>
              </a:stretch>
            </p:blipFill>
            <p:spPr>
              <a:xfrm>
                <a:off x="2081701" y="4811309"/>
                <a:ext cx="284388" cy="380225"/>
              </a:xfrm>
              <a:prstGeom prst="rect">
                <a:avLst/>
              </a:prstGeom>
            </p:spPr>
          </p:pic>
          <p:pic>
            <p:nvPicPr>
              <p:cNvPr id="32" name="Picture 79" descr="C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688" y="4029974"/>
                <a:ext cx="617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ectangle 55"/>
            <p:cNvSpPr/>
            <p:nvPr/>
          </p:nvSpPr>
          <p:spPr>
            <a:xfrm>
              <a:off x="1809236" y="4339567"/>
              <a:ext cx="982114"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4</a:t>
              </a:r>
              <a:r>
                <a:rPr kumimoji="0" lang="en-US" sz="1000" b="0" i="0" u="none" strike="noStrike" kern="1200" cap="small" spc="0" normalizeH="0" baseline="3000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th</a:t>
              </a: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small" spc="0" normalizeH="0" baseline="0" noProof="0" dirty="0"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MCD</a:t>
              </a: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Col </a:t>
              </a:r>
              <a:r>
                <a:rPr kumimoji="0" lang="en-US" sz="1000" b="0" i="0" u="none" strike="noStrike" kern="1200" cap="small" spc="0" normalizeH="0" baseline="0" noProof="0" dirty="0" err="1"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Cotoia</a:t>
              </a: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p:txBody>
        </p:sp>
      </p:grpSp>
      <p:grpSp>
        <p:nvGrpSpPr>
          <p:cNvPr id="96" name="Group 95"/>
          <p:cNvGrpSpPr/>
          <p:nvPr/>
        </p:nvGrpSpPr>
        <p:grpSpPr>
          <a:xfrm>
            <a:off x="3071898" y="4143475"/>
            <a:ext cx="1419284" cy="1461241"/>
            <a:chOff x="1592121" y="4027000"/>
            <a:chExt cx="1455879" cy="1461241"/>
          </a:xfrm>
        </p:grpSpPr>
        <p:grpSp>
          <p:nvGrpSpPr>
            <p:cNvPr id="97" name="Group 96"/>
            <p:cNvGrpSpPr/>
            <p:nvPr/>
          </p:nvGrpSpPr>
          <p:grpSpPr>
            <a:xfrm>
              <a:off x="1592121" y="4027000"/>
              <a:ext cx="1455879" cy="1461241"/>
              <a:chOff x="1512313" y="4027000"/>
              <a:chExt cx="1455879" cy="1461241"/>
            </a:xfrm>
          </p:grpSpPr>
          <p:sp>
            <p:nvSpPr>
              <p:cNvPr id="99" name="Rounded Rectangle 98"/>
              <p:cNvSpPr/>
              <p:nvPr/>
            </p:nvSpPr>
            <p:spPr>
              <a:xfrm>
                <a:off x="1512313" y="4027000"/>
                <a:ext cx="1455879" cy="1461241"/>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100" name="Rectangle 99"/>
              <p:cNvSpPr/>
              <p:nvPr/>
            </p:nvSpPr>
            <p:spPr>
              <a:xfrm>
                <a:off x="1572182" y="5188422"/>
                <a:ext cx="1284555"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Banks</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101" name="Picture 100"/>
              <p:cNvPicPr>
                <a:picLocks noChangeAspect="1"/>
              </p:cNvPicPr>
              <p:nvPr/>
            </p:nvPicPr>
            <p:blipFill>
              <a:blip r:embed="rId7">
                <a:clrChange>
                  <a:clrFrom>
                    <a:srgbClr val="FFFFFF"/>
                  </a:clrFrom>
                  <a:clrTo>
                    <a:srgbClr val="FFFFFF">
                      <a:alpha val="0"/>
                    </a:srgbClr>
                  </a:clrTo>
                </a:clrChange>
              </a:blip>
              <a:stretch>
                <a:fillRect/>
              </a:stretch>
            </p:blipFill>
            <p:spPr>
              <a:xfrm>
                <a:off x="2084097" y="4822634"/>
                <a:ext cx="284388" cy="380225"/>
              </a:xfrm>
              <a:prstGeom prst="rect">
                <a:avLst/>
              </a:prstGeom>
            </p:spPr>
          </p:pic>
          <p:pic>
            <p:nvPicPr>
              <p:cNvPr id="102" name="Picture 79" descr="C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688" y="4029974"/>
                <a:ext cx="617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 name="Rectangle 97"/>
            <p:cNvSpPr/>
            <p:nvPr/>
          </p:nvSpPr>
          <p:spPr>
            <a:xfrm>
              <a:off x="1809236" y="4339567"/>
              <a:ext cx="982114"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6</a:t>
              </a:r>
              <a:r>
                <a:rPr kumimoji="0" lang="en-US" sz="1000" b="0" i="0" u="none" strike="noStrike" kern="1200" cap="small" spc="0" normalizeH="0" baseline="3000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th</a:t>
              </a: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 MCD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Col </a:t>
              </a:r>
              <a:r>
                <a:rPr kumimoji="0" lang="en-US" sz="1000" b="0" i="0" u="none" strike="noStrike" kern="1200" cap="small" spc="0" normalizeH="0" baseline="0" noProof="0" dirty="0"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Gray</a:t>
              </a: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p:txBody>
        </p:sp>
      </p:grpSp>
      <p:grpSp>
        <p:nvGrpSpPr>
          <p:cNvPr id="103" name="Group 102"/>
          <p:cNvGrpSpPr/>
          <p:nvPr/>
        </p:nvGrpSpPr>
        <p:grpSpPr>
          <a:xfrm>
            <a:off x="4588246" y="4157912"/>
            <a:ext cx="1419284" cy="1461241"/>
            <a:chOff x="1592121" y="4027000"/>
            <a:chExt cx="1455879" cy="1461241"/>
          </a:xfrm>
        </p:grpSpPr>
        <p:grpSp>
          <p:nvGrpSpPr>
            <p:cNvPr id="104" name="Group 103"/>
            <p:cNvGrpSpPr/>
            <p:nvPr/>
          </p:nvGrpSpPr>
          <p:grpSpPr>
            <a:xfrm>
              <a:off x="1592121" y="4027000"/>
              <a:ext cx="1455879" cy="1461241"/>
              <a:chOff x="1512313" y="4027000"/>
              <a:chExt cx="1455879" cy="1461241"/>
            </a:xfrm>
          </p:grpSpPr>
          <p:sp>
            <p:nvSpPr>
              <p:cNvPr id="106" name="Rounded Rectangle 105"/>
              <p:cNvSpPr/>
              <p:nvPr/>
            </p:nvSpPr>
            <p:spPr>
              <a:xfrm>
                <a:off x="1512313" y="4027000"/>
                <a:ext cx="1455879" cy="1461241"/>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107" name="Rectangle 106"/>
              <p:cNvSpPr/>
              <p:nvPr/>
            </p:nvSpPr>
            <p:spPr>
              <a:xfrm>
                <a:off x="1525317" y="5188422"/>
                <a:ext cx="1378283"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Jerome</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108" name="Picture 107"/>
              <p:cNvPicPr>
                <a:picLocks noChangeAspect="1"/>
              </p:cNvPicPr>
              <p:nvPr/>
            </p:nvPicPr>
            <p:blipFill>
              <a:blip r:embed="rId7">
                <a:clrChange>
                  <a:clrFrom>
                    <a:srgbClr val="FFFFFF"/>
                  </a:clrFrom>
                  <a:clrTo>
                    <a:srgbClr val="FFFFFF">
                      <a:alpha val="0"/>
                    </a:srgbClr>
                  </a:clrTo>
                </a:clrChange>
              </a:blip>
              <a:stretch>
                <a:fillRect/>
              </a:stretch>
            </p:blipFill>
            <p:spPr>
              <a:xfrm>
                <a:off x="2077746" y="4791543"/>
                <a:ext cx="284388" cy="380225"/>
              </a:xfrm>
              <a:prstGeom prst="rect">
                <a:avLst/>
              </a:prstGeom>
            </p:spPr>
          </p:pic>
          <p:pic>
            <p:nvPicPr>
              <p:cNvPr id="109" name="Picture 79" descr="C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688" y="4029974"/>
                <a:ext cx="617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 name="Rectangle 104"/>
            <p:cNvSpPr/>
            <p:nvPr/>
          </p:nvSpPr>
          <p:spPr>
            <a:xfrm>
              <a:off x="1780827" y="4287306"/>
              <a:ext cx="982114"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8</a:t>
              </a:r>
              <a:r>
                <a:rPr kumimoji="0" lang="en-US" sz="1000" b="0" i="0" u="none" strike="noStrike" kern="1200" cap="small" spc="0" normalizeH="0" baseline="3000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th</a:t>
              </a: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 MCD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Col </a:t>
              </a:r>
              <a:r>
                <a:rPr kumimoji="0" lang="en-US" sz="1000" b="0" i="0" u="none" strike="noStrike" kern="1200" cap="small" spc="0" normalizeH="0" baseline="0" noProof="0" dirty="0"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Sanchez</a:t>
              </a: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p:txBody>
        </p:sp>
      </p:grpSp>
      <p:grpSp>
        <p:nvGrpSpPr>
          <p:cNvPr id="110" name="Group 109"/>
          <p:cNvGrpSpPr/>
          <p:nvPr/>
        </p:nvGrpSpPr>
        <p:grpSpPr>
          <a:xfrm>
            <a:off x="6118414" y="4138065"/>
            <a:ext cx="1419284" cy="1430881"/>
            <a:chOff x="1592121" y="4027000"/>
            <a:chExt cx="1455879" cy="1461241"/>
          </a:xfrm>
        </p:grpSpPr>
        <p:grpSp>
          <p:nvGrpSpPr>
            <p:cNvPr id="111" name="Group 110"/>
            <p:cNvGrpSpPr/>
            <p:nvPr/>
          </p:nvGrpSpPr>
          <p:grpSpPr>
            <a:xfrm>
              <a:off x="1592121" y="4027000"/>
              <a:ext cx="1455879" cy="1461241"/>
              <a:chOff x="1512313" y="4027000"/>
              <a:chExt cx="1455879" cy="1461241"/>
            </a:xfrm>
          </p:grpSpPr>
          <p:sp>
            <p:nvSpPr>
              <p:cNvPr id="113" name="Rounded Rectangle 112"/>
              <p:cNvSpPr/>
              <p:nvPr/>
            </p:nvSpPr>
            <p:spPr>
              <a:xfrm>
                <a:off x="1512313" y="4027000"/>
                <a:ext cx="1455879" cy="1461241"/>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114" name="Rectangle 113"/>
              <p:cNvSpPr/>
              <p:nvPr/>
            </p:nvSpPr>
            <p:spPr>
              <a:xfrm>
                <a:off x="1655220" y="5188422"/>
                <a:ext cx="1118477" cy="282876"/>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dirty="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Upp</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115" name="Picture 114"/>
              <p:cNvPicPr>
                <a:picLocks noChangeAspect="1"/>
              </p:cNvPicPr>
              <p:nvPr/>
            </p:nvPicPr>
            <p:blipFill>
              <a:blip r:embed="rId7">
                <a:clrChange>
                  <a:clrFrom>
                    <a:srgbClr val="FFFFFF"/>
                  </a:clrFrom>
                  <a:clrTo>
                    <a:srgbClr val="FFFFFF">
                      <a:alpha val="0"/>
                    </a:srgbClr>
                  </a:clrTo>
                </a:clrChange>
              </a:blip>
              <a:stretch>
                <a:fillRect/>
              </a:stretch>
            </p:blipFill>
            <p:spPr>
              <a:xfrm>
                <a:off x="2085466" y="4820226"/>
                <a:ext cx="284388" cy="380225"/>
              </a:xfrm>
              <a:prstGeom prst="rect">
                <a:avLst/>
              </a:prstGeom>
            </p:spPr>
          </p:pic>
          <p:pic>
            <p:nvPicPr>
              <p:cNvPr id="116" name="Picture 79" descr="C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688" y="4029974"/>
                <a:ext cx="617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 name="Rectangle 111"/>
            <p:cNvSpPr/>
            <p:nvPr/>
          </p:nvSpPr>
          <p:spPr>
            <a:xfrm>
              <a:off x="1714886" y="4339567"/>
              <a:ext cx="1192506" cy="4085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9</a:t>
              </a:r>
              <a:r>
                <a:rPr kumimoji="0" lang="en-US" sz="1000" b="0" i="0" u="none" strike="noStrike" kern="1200" cap="small" spc="0" normalizeH="0" baseline="3000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th</a:t>
              </a: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small" spc="0" normalizeH="0" baseline="0" noProof="0" dirty="0"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MCD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Col Morales</a:t>
              </a: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p:txBody>
        </p:sp>
      </p:grpSp>
      <p:grpSp>
        <p:nvGrpSpPr>
          <p:cNvPr id="117" name="Group 116"/>
          <p:cNvGrpSpPr/>
          <p:nvPr/>
        </p:nvGrpSpPr>
        <p:grpSpPr>
          <a:xfrm>
            <a:off x="7614940" y="4092560"/>
            <a:ext cx="1419284" cy="1480953"/>
            <a:chOff x="1592375" y="3984468"/>
            <a:chExt cx="1455879" cy="1480953"/>
          </a:xfrm>
        </p:grpSpPr>
        <p:grpSp>
          <p:nvGrpSpPr>
            <p:cNvPr id="118" name="Group 117"/>
            <p:cNvGrpSpPr/>
            <p:nvPr/>
          </p:nvGrpSpPr>
          <p:grpSpPr>
            <a:xfrm>
              <a:off x="1592375" y="3984468"/>
              <a:ext cx="1455879" cy="1480953"/>
              <a:chOff x="1512567" y="3984468"/>
              <a:chExt cx="1455879" cy="1480953"/>
            </a:xfrm>
          </p:grpSpPr>
          <p:sp>
            <p:nvSpPr>
              <p:cNvPr id="120" name="Rounded Rectangle 119"/>
              <p:cNvSpPr/>
              <p:nvPr/>
            </p:nvSpPr>
            <p:spPr>
              <a:xfrm>
                <a:off x="1512567" y="3984468"/>
                <a:ext cx="1455879" cy="1461241"/>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sp>
            <p:nvSpPr>
              <p:cNvPr id="121" name="Rectangle 120"/>
              <p:cNvSpPr/>
              <p:nvPr/>
            </p:nvSpPr>
            <p:spPr>
              <a:xfrm>
                <a:off x="1535182" y="5188422"/>
                <a:ext cx="1358551" cy="276999"/>
              </a:xfrm>
              <a:prstGeom prst="rect">
                <a:avLst/>
              </a:prstGeom>
              <a:noFill/>
              <a:effectLst>
                <a:glow rad="127000">
                  <a:srgbClr val="C00000"/>
                </a:glow>
              </a:effectLst>
              <a:scene3d>
                <a:camera prst="orthographicFront"/>
                <a:lightRig rig="threePt" dir="t"/>
              </a:scene3d>
              <a:sp3d extrusionH="76200">
                <a:extrusionClr>
                  <a:srgbClr val="C00000"/>
                </a:extrusionClr>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 </a:t>
                </a:r>
                <a:r>
                  <a:rPr kumimoji="0" lang="en-US" sz="1200" b="0" i="0" u="none" strike="noStrike" kern="1200" cap="small" spc="0" normalizeH="0" baseline="0" noProof="0" smtClean="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rPr>
                  <a:t>SgtMaj Murcia</a:t>
                </a:r>
                <a:endParaRPr kumimoji="0" lang="en-US" sz="1200" b="0" i="0" u="none" strike="noStrike" kern="1200" cap="small" spc="0" normalizeH="0" baseline="0" noProof="0" dirty="0">
                  <a:ln w="1905"/>
                  <a:solidFill>
                    <a:srgbClr val="990000"/>
                  </a:solidFill>
                  <a:effectLst>
                    <a:innerShdw blurRad="69850" dist="43180" dir="5400000">
                      <a:srgbClr val="000000">
                        <a:alpha val="65000"/>
                      </a:srgbClr>
                    </a:innerShdw>
                  </a:effectLst>
                  <a:uLnTx/>
                  <a:uFillTx/>
                  <a:latin typeface="Arial" panose="020B0604020202020204" pitchFamily="34" charset="0"/>
                  <a:ea typeface="+mn-ea"/>
                  <a:cs typeface="Arial" panose="020B0604020202020204" pitchFamily="34" charset="0"/>
                </a:endParaRPr>
              </a:p>
            </p:txBody>
          </p:sp>
          <p:pic>
            <p:nvPicPr>
              <p:cNvPr id="122" name="Picture 121"/>
              <p:cNvPicPr>
                <a:picLocks noChangeAspect="1"/>
              </p:cNvPicPr>
              <p:nvPr/>
            </p:nvPicPr>
            <p:blipFill>
              <a:blip r:embed="rId7">
                <a:clrChange>
                  <a:clrFrom>
                    <a:srgbClr val="FFFFFF"/>
                  </a:clrFrom>
                  <a:clrTo>
                    <a:srgbClr val="FFFFFF">
                      <a:alpha val="0"/>
                    </a:srgbClr>
                  </a:clrTo>
                </a:clrChange>
              </a:blip>
              <a:stretch>
                <a:fillRect/>
              </a:stretch>
            </p:blipFill>
            <p:spPr>
              <a:xfrm>
                <a:off x="2067595" y="4821838"/>
                <a:ext cx="284388" cy="380225"/>
              </a:xfrm>
              <a:prstGeom prst="rect">
                <a:avLst/>
              </a:prstGeom>
            </p:spPr>
          </p:pic>
          <p:pic>
            <p:nvPicPr>
              <p:cNvPr id="123" name="Picture 79" descr="C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688" y="4029974"/>
                <a:ext cx="6175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9" name="Rectangle 118"/>
            <p:cNvSpPr/>
            <p:nvPr/>
          </p:nvSpPr>
          <p:spPr>
            <a:xfrm>
              <a:off x="1809236" y="4339567"/>
              <a:ext cx="98211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12</a:t>
              </a:r>
              <a:r>
                <a:rPr kumimoji="0" lang="en-US" sz="1000" b="0" i="0" u="none" strike="noStrike" kern="1200" cap="small" spc="0" normalizeH="0" baseline="3000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th</a:t>
              </a: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 MCD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Col </a:t>
              </a:r>
              <a:r>
                <a:rPr kumimoji="0" lang="en-US" sz="1000" b="0" i="0" u="none" strike="noStrike" kern="1200" cap="small" spc="0" normalizeH="0" baseline="0" noProof="0" dirty="0" smtClean="0">
                  <a:ln>
                    <a:solidFill>
                      <a:prstClr val="black"/>
                    </a:solidFill>
                  </a:ln>
                  <a:solidFill>
                    <a:srgbClr val="0070C0"/>
                  </a:solidFill>
                  <a:effectLst/>
                  <a:uLnTx/>
                  <a:uFillTx/>
                  <a:latin typeface="Arial" panose="020B0604020202020204" pitchFamily="34" charset="0"/>
                  <a:ea typeface="+mn-ea"/>
                  <a:cs typeface="Arial" panose="020B0604020202020204" pitchFamily="34" charset="0"/>
                </a:rPr>
                <a:t>Conway</a:t>
              </a:r>
              <a:endParaRPr kumimoji="0" lang="en-US" sz="10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small" spc="0" normalizeH="0" baseline="0" noProof="0" dirty="0">
                <a:ln>
                  <a:solidFill>
                    <a:prstClr val="black"/>
                  </a:solidFill>
                </a:ln>
                <a:solidFill>
                  <a:srgbClr val="0070C0"/>
                </a:solidFill>
                <a:effectLst/>
                <a:uLnTx/>
                <a:uFillTx/>
                <a:latin typeface="Arial" panose="020B0604020202020204" pitchFamily="34" charset="0"/>
                <a:ea typeface="+mn-ea"/>
                <a:cs typeface="Arial" panose="020B0604020202020204" pitchFamily="34" charset="0"/>
              </a:endParaRPr>
            </a:p>
          </p:txBody>
        </p:sp>
      </p:grpSp>
      <p:cxnSp>
        <p:nvCxnSpPr>
          <p:cNvPr id="67" name="Straight Connector 66"/>
          <p:cNvCxnSpPr/>
          <p:nvPr/>
        </p:nvCxnSpPr>
        <p:spPr>
          <a:xfrm>
            <a:off x="4616774" y="1799815"/>
            <a:ext cx="0" cy="229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5222031" y="1629593"/>
            <a:ext cx="615983" cy="431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133600" y="3818434"/>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872500" y="3639896"/>
            <a:ext cx="3315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927949" y="3810000"/>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06457" y="3962400"/>
            <a:ext cx="3315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222031" y="3962400"/>
            <a:ext cx="33151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5222570" y="3977324"/>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858000" y="3953966"/>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525652" y="3962400"/>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06996" y="3953966"/>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133600" y="3962400"/>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10078" y="3962400"/>
            <a:ext cx="0" cy="143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4711618" y="5891116"/>
            <a:ext cx="1689182" cy="768285"/>
          </a:xfrm>
          <a:prstGeom prst="roundRect">
            <a:avLst/>
          </a:prstGeom>
          <a:solidFill>
            <a:schemeClr val="bg1"/>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smtClean="0">
                <a:ln>
                  <a:solidFill>
                    <a:prstClr val="black"/>
                  </a:solidFill>
                </a:ln>
                <a:solidFill>
                  <a:prstClr val="black"/>
                </a:solidFill>
                <a:effectLst/>
                <a:uLnTx/>
                <a:uFillTx/>
                <a:latin typeface="Cambria" pitchFamily="18" charset="0"/>
                <a:ea typeface="+mn-ea"/>
                <a:cs typeface="+mn-cs"/>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smtClean="0">
                <a:ln>
                  <a:solidFill>
                    <a:prstClr val="black"/>
                  </a:solidFill>
                </a:ln>
                <a:solidFill>
                  <a:prstClr val="black"/>
                </a:solidFill>
                <a:effectLst/>
                <a:uLnTx/>
                <a:uFillTx/>
                <a:latin typeface="Cambria" pitchFamily="18" charset="0"/>
                <a:ea typeface="+mn-ea"/>
                <a:cs typeface="+mn-cs"/>
              </a:rPr>
              <a:t>MEPS</a:t>
            </a:r>
          </a:p>
        </p:txBody>
      </p:sp>
      <p:pic>
        <p:nvPicPr>
          <p:cNvPr id="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180" y="2132916"/>
            <a:ext cx="447364" cy="36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up 94"/>
          <p:cNvGrpSpPr/>
          <p:nvPr/>
        </p:nvGrpSpPr>
        <p:grpSpPr>
          <a:xfrm>
            <a:off x="2059886" y="1130451"/>
            <a:ext cx="1455879" cy="931672"/>
            <a:chOff x="6078718" y="1139920"/>
            <a:chExt cx="1455879" cy="931672"/>
          </a:xfrm>
        </p:grpSpPr>
        <p:sp>
          <p:nvSpPr>
            <p:cNvPr id="124" name="Rounded Rectangle 123"/>
            <p:cNvSpPr/>
            <p:nvPr/>
          </p:nvSpPr>
          <p:spPr>
            <a:xfrm>
              <a:off x="6078718" y="1139920"/>
              <a:ext cx="1455879" cy="931672"/>
            </a:xfrm>
            <a:prstGeom prst="roundRect">
              <a:avLst/>
            </a:prstGeom>
            <a:solidFill>
              <a:schemeClr val="bg1"/>
            </a:solidFill>
            <a:ln>
              <a:solidFill>
                <a:schemeClr val="bg1">
                  <a:lumMod val="75000"/>
                </a:schemeClr>
              </a:solidFill>
            </a:ln>
            <a:effectLst>
              <a:outerShdw blurRad="50800" dist="50800" dir="5400000" algn="ctr" rotWithShape="0">
                <a:schemeClr val="tx2">
                  <a:lumMod val="75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small" spc="0" normalizeH="0" baseline="0" noProof="0" dirty="0">
                <a:ln>
                  <a:solidFill>
                    <a:prstClr val="black"/>
                  </a:solidFill>
                </a:ln>
                <a:solidFill>
                  <a:prstClr val="white"/>
                </a:solidFill>
                <a:effectLst/>
                <a:uLnTx/>
                <a:uFillTx/>
                <a:latin typeface="Cambria" pitchFamily="18" charset="0"/>
                <a:ea typeface="+mn-ea"/>
                <a:cs typeface="+mn-cs"/>
              </a:endParaRPr>
            </a:p>
          </p:txBody>
        </p:sp>
        <p:pic>
          <p:nvPicPr>
            <p:cNvPr id="125" name="Picture 124"/>
            <p:cNvPicPr>
              <a:picLocks noChangeAspect="1"/>
            </p:cNvPicPr>
            <p:nvPr/>
          </p:nvPicPr>
          <p:blipFill>
            <a:blip r:embed="rId6">
              <a:clrChange>
                <a:clrFrom>
                  <a:srgbClr val="FFFFFF"/>
                </a:clrFrom>
                <a:clrTo>
                  <a:srgbClr val="FFFFFF">
                    <a:alpha val="0"/>
                  </a:srgbClr>
                </a:clrTo>
              </a:clrChange>
            </a:blip>
            <a:stretch>
              <a:fillRect/>
            </a:stretch>
          </p:blipFill>
          <p:spPr>
            <a:xfrm>
              <a:off x="6328544" y="1171294"/>
              <a:ext cx="956226" cy="295862"/>
            </a:xfrm>
            <a:prstGeom prst="rect">
              <a:avLst/>
            </a:prstGeom>
          </p:spPr>
        </p:pic>
        <p:sp>
          <p:nvSpPr>
            <p:cNvPr id="126" name="Rectangle 125"/>
            <p:cNvSpPr/>
            <p:nvPr/>
          </p:nvSpPr>
          <p:spPr>
            <a:xfrm>
              <a:off x="6091350" y="1467156"/>
              <a:ext cx="1430613"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small" spc="0" normalizeH="0" baseline="0" noProof="0" dirty="0" smtClean="0">
                  <a:ln>
                    <a:solidFill>
                      <a:prstClr val="black"/>
                    </a:solidFill>
                  </a:ln>
                  <a:solidFill>
                    <a:prstClr val="black"/>
                  </a:solidFill>
                  <a:effectLst/>
                  <a:uLnTx/>
                  <a:uFillTx/>
                  <a:latin typeface="Baskerville Old Face" panose="02020602080505020303" pitchFamily="18" charset="0"/>
                  <a:ea typeface="+mn-ea"/>
                  <a:cs typeface="Arial" panose="020B0604020202020204" pitchFamily="34" charset="0"/>
                </a:rPr>
                <a:t>Entry Level Training </a:t>
              </a:r>
              <a:r>
                <a:rPr kumimoji="0" lang="en-US" sz="1800" b="0" i="0" u="none" strike="noStrike" kern="1200" cap="small" spc="0" normalizeH="0" baseline="0" noProof="0" dirty="0" smtClean="0">
                  <a:ln>
                    <a:solidFill>
                      <a:prstClr val="black"/>
                    </a:solidFill>
                  </a:ln>
                  <a:solidFill>
                    <a:srgbClr val="00B050"/>
                  </a:solidFill>
                  <a:effectLst/>
                  <a:uLnTx/>
                  <a:uFillTx/>
                  <a:latin typeface="Baskerville Old Face" panose="02020602080505020303" pitchFamily="18" charset="0"/>
                  <a:ea typeface="+mn-ea"/>
                  <a:cs typeface="Arial" panose="020B0604020202020204" pitchFamily="34" charset="0"/>
                </a:rPr>
                <a:t>TECOM</a:t>
              </a:r>
              <a:endParaRPr kumimoji="0" lang="en-US" sz="1800" b="0" i="0" u="none" strike="noStrike" kern="1200" cap="small" spc="0" normalizeH="0" baseline="0" noProof="0" dirty="0">
                <a:ln>
                  <a:solidFill>
                    <a:prstClr val="black"/>
                  </a:solidFill>
                </a:ln>
                <a:solidFill>
                  <a:srgbClr val="00B050"/>
                </a:solidFill>
                <a:effectLst/>
                <a:uLnTx/>
                <a:uFillTx/>
                <a:latin typeface="Baskerville Old Face" panose="02020602080505020303" pitchFamily="18" charset="0"/>
                <a:ea typeface="+mn-ea"/>
                <a:cs typeface="Arial" panose="020B0604020202020204" pitchFamily="34" charset="0"/>
              </a:endParaRPr>
            </a:p>
          </p:txBody>
        </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86214-ED55-496B-A5B2-9D52D3FCDF6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0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704342"/>
            <a:ext cx="9181263" cy="6029608"/>
            <a:chOff x="-70338" y="704342"/>
            <a:chExt cx="9181263" cy="6029608"/>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 y="704342"/>
              <a:ext cx="9144000" cy="6029608"/>
            </a:xfrm>
            <a:prstGeom prst="rect">
              <a:avLst/>
            </a:prstGeom>
          </p:spPr>
        </p:pic>
        <p:sp>
          <p:nvSpPr>
            <p:cNvPr id="3" name="TextBox 2"/>
            <p:cNvSpPr txBox="1"/>
            <p:nvPr/>
          </p:nvSpPr>
          <p:spPr>
            <a:xfrm>
              <a:off x="8860535" y="6450303"/>
              <a:ext cx="250390" cy="246221"/>
            </a:xfrm>
            <a:prstGeom prst="rect">
              <a:avLst/>
            </a:prstGeom>
            <a:noFill/>
          </p:spPr>
          <p:txBody>
            <a:bodyPr wrap="none" rtlCol="0">
              <a:spAutoFit/>
            </a:bodyPr>
            <a:lstStyle/>
            <a:p>
              <a:r>
                <a:rPr lang="en-US" sz="1000" dirty="0"/>
                <a:t>5</a:t>
              </a:r>
            </a:p>
          </p:txBody>
        </p:sp>
        <p:sp>
          <p:nvSpPr>
            <p:cNvPr id="8" name="Rectangle 7"/>
            <p:cNvSpPr/>
            <p:nvPr/>
          </p:nvSpPr>
          <p:spPr>
            <a:xfrm>
              <a:off x="5262667" y="4698459"/>
              <a:ext cx="3810996" cy="1998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
            <p:cNvSpPr txBox="1">
              <a:spLocks/>
            </p:cNvSpPr>
            <p:nvPr/>
          </p:nvSpPr>
          <p:spPr bwMode="auto">
            <a:xfrm>
              <a:off x="8796478" y="6349784"/>
              <a:ext cx="3049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b="1" kern="1200">
                  <a:solidFill>
                    <a:schemeClr val="tx1"/>
                  </a:solidFill>
                  <a:latin typeface="Calibri" pitchFamily="34" charset="0"/>
                  <a:ea typeface="+mn-ea"/>
                  <a:cs typeface="+mn-cs"/>
                </a:defRPr>
              </a:lvl1pPr>
              <a:lvl2pPr marL="742950" indent="-285750" algn="l" rtl="0" fontAlgn="base">
                <a:spcBef>
                  <a:spcPct val="0"/>
                </a:spcBef>
                <a:spcAft>
                  <a:spcPct val="0"/>
                </a:spcAft>
                <a:defRPr sz="3200" b="1" kern="1200">
                  <a:solidFill>
                    <a:schemeClr val="tx1"/>
                  </a:solidFill>
                  <a:latin typeface="Calibri" pitchFamily="34" charset="0"/>
                  <a:ea typeface="+mn-ea"/>
                  <a:cs typeface="+mn-cs"/>
                </a:defRPr>
              </a:lvl2pPr>
              <a:lvl3pPr marL="1143000" indent="-228600" algn="l" rtl="0" fontAlgn="base">
                <a:spcBef>
                  <a:spcPct val="0"/>
                </a:spcBef>
                <a:spcAft>
                  <a:spcPct val="0"/>
                </a:spcAft>
                <a:defRPr sz="3200" b="1" kern="1200">
                  <a:solidFill>
                    <a:schemeClr val="tx1"/>
                  </a:solidFill>
                  <a:latin typeface="Calibri" pitchFamily="34" charset="0"/>
                  <a:ea typeface="+mn-ea"/>
                  <a:cs typeface="+mn-cs"/>
                </a:defRPr>
              </a:lvl3pPr>
              <a:lvl4pPr marL="1600200" indent="-228600" algn="l" rtl="0" fontAlgn="base">
                <a:spcBef>
                  <a:spcPct val="0"/>
                </a:spcBef>
                <a:spcAft>
                  <a:spcPct val="0"/>
                </a:spcAft>
                <a:defRPr sz="3200" b="1" kern="1200">
                  <a:solidFill>
                    <a:schemeClr val="tx1"/>
                  </a:solidFill>
                  <a:latin typeface="Calibri" pitchFamily="34" charset="0"/>
                  <a:ea typeface="+mn-ea"/>
                  <a:cs typeface="+mn-cs"/>
                </a:defRPr>
              </a:lvl4pPr>
              <a:lvl5pPr marL="2057400" indent="-228600" algn="l" rtl="0" fontAlgn="base">
                <a:spcBef>
                  <a:spcPct val="0"/>
                </a:spcBef>
                <a:spcAft>
                  <a:spcPct val="0"/>
                </a:spcAft>
                <a:defRPr sz="3200" b="1"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3200" b="1"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3200" b="1"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3200" b="1"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3200" b="1" kern="1200">
                  <a:solidFill>
                    <a:schemeClr val="tx1"/>
                  </a:solidFill>
                  <a:latin typeface="Calibri" pitchFamily="34" charset="0"/>
                  <a:ea typeface="+mn-ea"/>
                  <a:cs typeface="+mn-cs"/>
                </a:defRPr>
              </a:lvl9pPr>
            </a:lstStyle>
            <a:p>
              <a:pPr fontAlgn="base">
                <a:spcBef>
                  <a:spcPct val="0"/>
                </a:spcBef>
                <a:spcAft>
                  <a:spcPct val="0"/>
                </a:spcAft>
                <a:defRPr/>
              </a:pPr>
              <a:endParaRPr lang="en-US" sz="900" b="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7482254" y="1703293"/>
              <a:ext cx="949569" cy="430887"/>
            </a:xfrm>
            <a:prstGeom prst="rect">
              <a:avLst/>
            </a:prstGeom>
            <a:solidFill>
              <a:schemeClr val="accent1">
                <a:lumMod val="20000"/>
                <a:lumOff val="80000"/>
              </a:schemeClr>
            </a:solidFill>
          </p:spPr>
          <p:txBody>
            <a:bodyPr wrap="square" rtlCol="0">
              <a:spAutoFit/>
            </a:bodyPr>
            <a:lstStyle/>
            <a:p>
              <a:pPr algn="ctr"/>
              <a:r>
                <a:rPr lang="en-US" sz="750" b="1" dirty="0"/>
                <a:t>147 Prior Service Recruiters  (PSR)</a:t>
              </a:r>
            </a:p>
            <a:p>
              <a:pPr algn="ctr"/>
              <a:endParaRPr lang="en-US" sz="700" b="1" dirty="0"/>
            </a:p>
          </p:txBody>
        </p:sp>
        <p:sp>
          <p:nvSpPr>
            <p:cNvPr id="13" name="TextBox 12"/>
            <p:cNvSpPr txBox="1"/>
            <p:nvPr/>
          </p:nvSpPr>
          <p:spPr>
            <a:xfrm>
              <a:off x="6033020" y="1685709"/>
              <a:ext cx="807396" cy="438582"/>
            </a:xfrm>
            <a:prstGeom prst="rect">
              <a:avLst/>
            </a:prstGeom>
            <a:solidFill>
              <a:schemeClr val="accent1">
                <a:lumMod val="20000"/>
                <a:lumOff val="80000"/>
              </a:schemeClr>
            </a:solidFill>
          </p:spPr>
          <p:txBody>
            <a:bodyPr wrap="square" rtlCol="0">
              <a:spAutoFit/>
            </a:bodyPr>
            <a:lstStyle/>
            <a:p>
              <a:pPr algn="ctr"/>
              <a:r>
                <a:rPr lang="en-US" sz="750" b="1" dirty="0"/>
                <a:t>275 Seat Classroom on RCEN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9" y="5801294"/>
              <a:ext cx="740195" cy="548490"/>
            </a:xfrm>
            <a:prstGeom prst="rect">
              <a:avLst/>
            </a:prstGeom>
          </p:spPr>
        </p:pic>
        <p:sp>
          <p:nvSpPr>
            <p:cNvPr id="10" name="Rectangle 9"/>
            <p:cNvSpPr/>
            <p:nvPr/>
          </p:nvSpPr>
          <p:spPr>
            <a:xfrm>
              <a:off x="6033020" y="2353901"/>
              <a:ext cx="2305222" cy="2553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828" y="2534680"/>
              <a:ext cx="3690902" cy="2074174"/>
            </a:xfrm>
            <a:prstGeom prst="rect">
              <a:avLst/>
            </a:prstGeom>
          </p:spPr>
        </p:pic>
        <p:sp>
          <p:nvSpPr>
            <p:cNvPr id="2" name="TextBox 1"/>
            <p:cNvSpPr txBox="1"/>
            <p:nvPr/>
          </p:nvSpPr>
          <p:spPr>
            <a:xfrm>
              <a:off x="67681" y="4493196"/>
              <a:ext cx="649537" cy="261610"/>
            </a:xfrm>
            <a:prstGeom prst="rect">
              <a:avLst/>
            </a:prstGeom>
            <a:solidFill>
              <a:schemeClr val="bg1"/>
            </a:solidFill>
          </p:spPr>
          <p:txBody>
            <a:bodyPr wrap="none" rtlCol="0">
              <a:spAutoFit/>
            </a:bodyPr>
            <a:lstStyle/>
            <a:p>
              <a:r>
                <a:rPr lang="en-US" sz="1100" dirty="0"/>
                <a:t>SW VPN</a:t>
              </a:r>
            </a:p>
          </p:txBody>
        </p:sp>
        <p:sp>
          <p:nvSpPr>
            <p:cNvPr id="14" name="TextBox 13"/>
            <p:cNvSpPr txBox="1"/>
            <p:nvPr/>
          </p:nvSpPr>
          <p:spPr>
            <a:xfrm>
              <a:off x="1237994" y="5456473"/>
              <a:ext cx="673582" cy="261610"/>
            </a:xfrm>
            <a:prstGeom prst="rect">
              <a:avLst/>
            </a:prstGeom>
            <a:solidFill>
              <a:schemeClr val="bg1"/>
            </a:solidFill>
          </p:spPr>
          <p:txBody>
            <a:bodyPr wrap="none" rtlCol="0">
              <a:spAutoFit/>
            </a:bodyPr>
            <a:lstStyle/>
            <a:p>
              <a:r>
                <a:rPr lang="en-US" sz="1100" dirty="0"/>
                <a:t>HW VPN</a:t>
              </a:r>
            </a:p>
          </p:txBody>
        </p:sp>
      </p:grpSp>
      <p:sp>
        <p:nvSpPr>
          <p:cNvPr id="6" name="TextBox 5"/>
          <p:cNvSpPr txBox="1"/>
          <p:nvPr/>
        </p:nvSpPr>
        <p:spPr>
          <a:xfrm>
            <a:off x="5365852" y="4789633"/>
            <a:ext cx="3690902" cy="1877437"/>
          </a:xfrm>
          <a:prstGeom prst="rect">
            <a:avLst/>
          </a:prstGeom>
          <a:noFill/>
        </p:spPr>
        <p:txBody>
          <a:bodyPr wrap="square" rtlCol="0">
            <a:spAutoFit/>
          </a:bodyPr>
          <a:lstStyle/>
          <a:p>
            <a:r>
              <a:rPr lang="en-US" b="1" u="sng" dirty="0"/>
              <a:t>Corona Virus Response</a:t>
            </a:r>
            <a:r>
              <a:rPr lang="en-US" dirty="0"/>
              <a:t>:</a:t>
            </a:r>
          </a:p>
          <a:p>
            <a:pPr marL="285750" indent="-285750">
              <a:buFont typeface="Arial" panose="020B0604020202020204" pitchFamily="34" charset="0"/>
              <a:buChar char="•"/>
            </a:pPr>
            <a:r>
              <a:rPr lang="en-US" sz="1400" b="1" dirty="0"/>
              <a:t>Maximizing I-C4 Approved Resources</a:t>
            </a:r>
          </a:p>
          <a:p>
            <a:pPr marL="742950" lvl="1" indent="-285750">
              <a:buFont typeface="Arial" panose="020B0604020202020204" pitchFamily="34" charset="0"/>
              <a:buChar char="•"/>
            </a:pPr>
            <a:r>
              <a:rPr lang="en-US" sz="1400" b="1" dirty="0"/>
              <a:t>LAN/WAN Capacity Management</a:t>
            </a:r>
          </a:p>
          <a:p>
            <a:pPr marL="742950" lvl="1" indent="-285750">
              <a:buFont typeface="Arial" panose="020B0604020202020204" pitchFamily="34" charset="0"/>
              <a:buChar char="•"/>
            </a:pPr>
            <a:r>
              <a:rPr lang="en-US" sz="1400" b="1" dirty="0"/>
              <a:t>VPN Capacity Management</a:t>
            </a:r>
          </a:p>
          <a:p>
            <a:pPr marL="285750" indent="-285750">
              <a:buFont typeface="Arial" panose="020B0604020202020204" pitchFamily="34" charset="0"/>
              <a:buChar char="•"/>
            </a:pPr>
            <a:r>
              <a:rPr lang="en-US" sz="1400" b="1" dirty="0"/>
              <a:t>Sustaining CSSP relationships</a:t>
            </a:r>
          </a:p>
          <a:p>
            <a:pPr marL="742950" lvl="1" indent="-285750">
              <a:buFont typeface="Arial" panose="020B0604020202020204" pitchFamily="34" charset="0"/>
              <a:buChar char="•"/>
            </a:pPr>
            <a:r>
              <a:rPr lang="en-US" sz="1400" b="1" dirty="0"/>
              <a:t>Compliance</a:t>
            </a:r>
          </a:p>
          <a:p>
            <a:pPr marL="742950" lvl="1" indent="-285750">
              <a:buFont typeface="Arial" panose="020B0604020202020204" pitchFamily="34" charset="0"/>
              <a:buChar char="•"/>
            </a:pPr>
            <a:r>
              <a:rPr lang="en-US" sz="1400" b="1" dirty="0"/>
              <a:t>Situational Awareness</a:t>
            </a:r>
          </a:p>
          <a:p>
            <a:pPr marL="742950" lvl="1" indent="-285750">
              <a:buFont typeface="Arial" panose="020B0604020202020204" pitchFamily="34" charset="0"/>
              <a:buChar char="•"/>
            </a:pPr>
            <a:r>
              <a:rPr lang="en-US" sz="1400" b="1" dirty="0"/>
              <a:t>Speed of Response</a:t>
            </a:r>
          </a:p>
        </p:txBody>
      </p:sp>
    </p:spTree>
    <p:extLst>
      <p:ext uri="{BB962C8B-B14F-4D97-AF65-F5344CB8AC3E}">
        <p14:creationId xmlns:p14="http://schemas.microsoft.com/office/powerpoint/2010/main" val="174719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444284" y="596342"/>
            <a:ext cx="8229600" cy="1143000"/>
          </a:xfrm>
        </p:spPr>
        <p:txBody>
          <a:bodyPr>
            <a:normAutofit/>
          </a:bodyPr>
          <a:lstStyle/>
          <a:p>
            <a:pPr eaLnBrk="1" hangingPunct="1"/>
            <a:r>
              <a:rPr lang="en-US" sz="3600" b="1" dirty="0">
                <a:solidFill>
                  <a:schemeClr val="tx1"/>
                </a:solidFill>
                <a:latin typeface="+mn-lt"/>
              </a:rPr>
              <a:t>Recruiting Process</a:t>
            </a:r>
          </a:p>
        </p:txBody>
      </p:sp>
      <p:graphicFrame>
        <p:nvGraphicFramePr>
          <p:cNvPr id="13" name="Content Placeholder 12"/>
          <p:cNvGraphicFramePr>
            <a:graphicFrameLocks noGrp="1"/>
          </p:cNvGraphicFramePr>
          <p:nvPr>
            <p:ph sz="half" idx="1"/>
          </p:nvPr>
        </p:nvGraphicFramePr>
        <p:xfrm>
          <a:off x="-51990" y="2057400"/>
          <a:ext cx="4724400" cy="342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5847" y="2545080"/>
            <a:ext cx="4394803" cy="2484120"/>
          </a:xfrm>
          <a:prstGeom prst="rect">
            <a:avLst/>
          </a:prstGeom>
        </p:spPr>
      </p:pic>
      <p:sp>
        <p:nvSpPr>
          <p:cNvPr id="16" name="Rectangle 15"/>
          <p:cNvSpPr/>
          <p:nvPr/>
        </p:nvSpPr>
        <p:spPr>
          <a:xfrm>
            <a:off x="762000" y="1573113"/>
            <a:ext cx="3266279" cy="338554"/>
          </a:xfrm>
          <a:prstGeom prst="rect">
            <a:avLst/>
          </a:prstGeom>
        </p:spPr>
        <p:txBody>
          <a:bodyPr wrap="none">
            <a:spAutoFit/>
          </a:bodyPr>
          <a:lstStyle/>
          <a:p>
            <a:pPr algn="ctr" fontAlgn="base">
              <a:spcBef>
                <a:spcPct val="20000"/>
              </a:spcBef>
              <a:spcAft>
                <a:spcPct val="0"/>
              </a:spcAft>
            </a:pPr>
            <a:r>
              <a:rPr lang="en-US" sz="1600" b="1" dirty="0">
                <a:solidFill>
                  <a:prstClr val="black"/>
                </a:solidFill>
                <a:cs typeface="Arial" panose="020B0604020202020204" pitchFamily="34" charset="0"/>
              </a:rPr>
              <a:t>THE ENLISTED RECRUITING PROCESS</a:t>
            </a:r>
          </a:p>
        </p:txBody>
      </p:sp>
      <p:sp>
        <p:nvSpPr>
          <p:cNvPr id="19" name="Rectangle 18"/>
          <p:cNvSpPr/>
          <p:nvPr/>
        </p:nvSpPr>
        <p:spPr>
          <a:xfrm>
            <a:off x="5542905" y="1903511"/>
            <a:ext cx="2597250" cy="307777"/>
          </a:xfrm>
          <a:prstGeom prst="rect">
            <a:avLst/>
          </a:prstGeom>
        </p:spPr>
        <p:txBody>
          <a:bodyPr wrap="none">
            <a:spAutoFit/>
          </a:bodyPr>
          <a:lstStyle/>
          <a:p>
            <a:pPr algn="ctr" fontAlgn="base">
              <a:spcBef>
                <a:spcPct val="20000"/>
              </a:spcBef>
              <a:spcAft>
                <a:spcPct val="0"/>
              </a:spcAft>
            </a:pPr>
            <a:r>
              <a:rPr lang="en-US" sz="1400" b="1" dirty="0">
                <a:solidFill>
                  <a:prstClr val="black"/>
                </a:solidFill>
                <a:latin typeface="Times New Roman" panose="02020603050405020304" pitchFamily="18" charset="0"/>
                <a:cs typeface="Arial" panose="020B0604020202020204" pitchFamily="34" charset="0"/>
              </a:rPr>
              <a:t>NEW CONTRACT SOURCE GOALS</a:t>
            </a:r>
          </a:p>
        </p:txBody>
      </p:sp>
      <p:sp>
        <p:nvSpPr>
          <p:cNvPr id="2" name="Slide Number Placeholder 1"/>
          <p:cNvSpPr>
            <a:spLocks noGrp="1"/>
          </p:cNvSpPr>
          <p:nvPr>
            <p:ph type="sldNum" sz="quarter" idx="12"/>
          </p:nvPr>
        </p:nvSpPr>
        <p:spPr/>
        <p:txBody>
          <a:bodyPr/>
          <a:lstStyle/>
          <a:p>
            <a:fld id="{FA166A5F-A09B-4CD9-96D7-B1D784EE27C5}" type="slidenum">
              <a:rPr lang="en-US" smtClean="0"/>
              <a:pPr/>
              <a:t>8</a:t>
            </a:fld>
            <a:endParaRPr lang="en-US" dirty="0"/>
          </a:p>
        </p:txBody>
      </p:sp>
    </p:spTree>
    <p:extLst>
      <p:ext uri="{BB962C8B-B14F-4D97-AF65-F5344CB8AC3E}">
        <p14:creationId xmlns:p14="http://schemas.microsoft.com/office/powerpoint/2010/main" val="36520933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457200" y="685800"/>
            <a:ext cx="82296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defRPr/>
            </a:pPr>
            <a:r>
              <a:rPr lang="en-US" altLang="en-US" dirty="0" smtClean="0">
                <a:solidFill>
                  <a:schemeClr val="tx1"/>
                </a:solidFill>
                <a:latin typeface="Calibri" panose="020F0502020204030204" pitchFamily="34" charset="0"/>
              </a:rPr>
              <a:t>USMC Formula for Success</a:t>
            </a:r>
            <a:r>
              <a:rPr lang="en-US" altLang="en-US" sz="1200" i="1" dirty="0">
                <a:solidFill>
                  <a:schemeClr val="tx1"/>
                </a:solidFill>
                <a:latin typeface="Calibri" panose="020F0502020204030204" pitchFamily="34" charset="0"/>
              </a:rPr>
              <a:t/>
            </a:r>
            <a:br>
              <a:rPr lang="en-US" altLang="en-US" sz="1200" i="1" dirty="0">
                <a:solidFill>
                  <a:schemeClr val="tx1"/>
                </a:solidFill>
                <a:latin typeface="Calibri" panose="020F0502020204030204" pitchFamily="34" charset="0"/>
              </a:rPr>
            </a:br>
            <a:endParaRPr lang="en-US" altLang="en-US" sz="1200" i="1" dirty="0" smtClean="0">
              <a:solidFill>
                <a:schemeClr val="tx1"/>
              </a:solidFill>
              <a:latin typeface="Calibri" panose="020F0502020204030204" pitchFamily="34" charset="0"/>
            </a:endParaRPr>
          </a:p>
        </p:txBody>
      </p:sp>
      <p:graphicFrame>
        <p:nvGraphicFramePr>
          <p:cNvPr id="2" name="Diagram 1"/>
          <p:cNvGraphicFramePr/>
          <p:nvPr>
            <p:extLst/>
          </p:nvPr>
        </p:nvGraphicFramePr>
        <p:xfrm>
          <a:off x="171450" y="1945164"/>
          <a:ext cx="8801100" cy="1318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2" name="Rectangle 2"/>
          <p:cNvSpPr>
            <a:spLocks noChangeArrowheads="1"/>
          </p:cNvSpPr>
          <p:nvPr/>
        </p:nvSpPr>
        <p:spPr bwMode="auto">
          <a:xfrm>
            <a:off x="443089" y="1332389"/>
            <a:ext cx="8229600"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eaLnBrk="1" hangingPunct="1"/>
            <a:r>
              <a:rPr lang="en-US" altLang="en-US" sz="1400" i="1" u="sng" dirty="0" smtClean="0">
                <a:solidFill>
                  <a:srgbClr val="000000"/>
                </a:solidFill>
                <a:latin typeface="Calibri" panose="020F0502020204030204" pitchFamily="34" charset="0"/>
              </a:rPr>
              <a:t>38th Commandant’s Planning Guidance, Force Design, People, Page 6:</a:t>
            </a:r>
            <a:r>
              <a:rPr lang="en-US" altLang="en-US" sz="1400" b="0" i="1" dirty="0">
                <a:solidFill>
                  <a:srgbClr val="000000"/>
                </a:solidFill>
                <a:latin typeface="Calibri" panose="020F0502020204030204" pitchFamily="34" charset="0"/>
              </a:rPr>
              <a:t/>
            </a:r>
            <a:br>
              <a:rPr lang="en-US" altLang="en-US" sz="1400" b="0" i="1" dirty="0">
                <a:solidFill>
                  <a:srgbClr val="000000"/>
                </a:solidFill>
                <a:latin typeface="Calibri" panose="020F0502020204030204" pitchFamily="34" charset="0"/>
              </a:rPr>
            </a:br>
            <a:r>
              <a:rPr lang="en-US" altLang="en-US" sz="1400" b="0" i="1" dirty="0" smtClean="0">
                <a:solidFill>
                  <a:srgbClr val="000000"/>
                </a:solidFill>
                <a:latin typeface="Calibri" panose="020F0502020204030204" pitchFamily="34" charset="0"/>
              </a:rPr>
              <a:t>“Marines are the centerpiece of the Corps-our principal emphasis must focus on recruiting…”</a:t>
            </a:r>
            <a:endParaRPr lang="en-US" altLang="en-US" sz="1400" b="0" i="1" dirty="0">
              <a:solidFill>
                <a:srgbClr val="000000"/>
              </a:solidFill>
              <a:latin typeface="Calibri" panose="020F0502020204030204" pitchFamily="34" charset="0"/>
            </a:endParaRPr>
          </a:p>
        </p:txBody>
      </p:sp>
      <p:sp>
        <p:nvSpPr>
          <p:cNvPr id="89093" name="Up Arrow Callout 4"/>
          <p:cNvSpPr>
            <a:spLocks noChangeArrowheads="1"/>
          </p:cNvSpPr>
          <p:nvPr/>
        </p:nvSpPr>
        <p:spPr bwMode="auto">
          <a:xfrm>
            <a:off x="57150" y="3197225"/>
            <a:ext cx="2133600" cy="3506331"/>
          </a:xfrm>
          <a:prstGeom prst="upArrowCallout">
            <a:avLst>
              <a:gd name="adj1" fmla="val 14176"/>
              <a:gd name="adj2" fmla="val 14468"/>
              <a:gd name="adj3" fmla="val 23951"/>
              <a:gd name="adj4" fmla="val 75862"/>
            </a:avLst>
          </a:prstGeom>
          <a:solidFill>
            <a:schemeClr val="bg1"/>
          </a:solidFill>
          <a:ln w="28575" algn="ctr">
            <a:solidFill>
              <a:srgbClr val="92D050"/>
            </a:solidFill>
            <a:round/>
            <a:headEnd/>
            <a:tailEnd/>
          </a:ln>
          <a:effectLst>
            <a:outerShdw dist="35921" dir="2700000" algn="ctr" rotWithShape="0">
              <a:schemeClr val="tx1"/>
            </a:outerShdw>
          </a:effectLst>
        </p:spPr>
        <p:txBody>
          <a:bodyPr>
            <a:spAutoFit/>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a:spcBef>
                <a:spcPct val="50000"/>
              </a:spcBef>
            </a:pPr>
            <a:r>
              <a:rPr lang="en-US" altLang="en-US" sz="1200" u="sng" dirty="0">
                <a:solidFill>
                  <a:srgbClr val="000000"/>
                </a:solidFill>
                <a:latin typeface="Calibri" panose="020F0502020204030204" pitchFamily="34" charset="0"/>
              </a:rPr>
              <a:t>Institutional Investment</a:t>
            </a:r>
          </a:p>
          <a:p>
            <a:pPr>
              <a:spcBef>
                <a:spcPct val="50000"/>
              </a:spcBef>
              <a:buFontTx/>
              <a:buChar char="•"/>
            </a:pPr>
            <a:r>
              <a:rPr lang="en-US" altLang="en-US" sz="1200" dirty="0">
                <a:solidFill>
                  <a:srgbClr val="000000"/>
                </a:solidFill>
                <a:latin typeface="Calibri" panose="020F0502020204030204" pitchFamily="34" charset="0"/>
              </a:rPr>
              <a:t>Excepted </a:t>
            </a:r>
            <a:r>
              <a:rPr lang="en-US" altLang="en-US" sz="1200" dirty="0" err="1">
                <a:solidFill>
                  <a:srgbClr val="000000"/>
                </a:solidFill>
                <a:latin typeface="Calibri" panose="020F0502020204030204" pitchFamily="34" charset="0"/>
              </a:rPr>
              <a:t>Cmd</a:t>
            </a:r>
            <a:r>
              <a:rPr lang="en-US" altLang="en-US" sz="1200" dirty="0">
                <a:solidFill>
                  <a:srgbClr val="000000"/>
                </a:solidFill>
                <a:latin typeface="Calibri" panose="020F0502020204030204" pitchFamily="34" charset="0"/>
              </a:rPr>
              <a:t> (</a:t>
            </a:r>
            <a:r>
              <a:rPr lang="en-US" altLang="en-US" sz="1200" dirty="0" smtClean="0">
                <a:solidFill>
                  <a:srgbClr val="000000"/>
                </a:solidFill>
                <a:latin typeface="Calibri" panose="020F0502020204030204" pitchFamily="34" charset="0"/>
              </a:rPr>
              <a:t>3763 </a:t>
            </a:r>
            <a:r>
              <a:rPr lang="en-US" altLang="en-US" sz="1200" dirty="0">
                <a:solidFill>
                  <a:srgbClr val="000000"/>
                </a:solidFill>
                <a:latin typeface="Calibri" panose="020F0502020204030204" pitchFamily="34" charset="0"/>
              </a:rPr>
              <a:t>T/O) </a:t>
            </a:r>
          </a:p>
          <a:p>
            <a:pPr>
              <a:spcBef>
                <a:spcPct val="50000"/>
              </a:spcBef>
              <a:buFontTx/>
              <a:buChar char="•"/>
            </a:pPr>
            <a:r>
              <a:rPr lang="en-US" altLang="en-US" sz="1200" dirty="0" smtClean="0">
                <a:solidFill>
                  <a:srgbClr val="000000"/>
                </a:solidFill>
                <a:latin typeface="Calibri" panose="020F0502020204030204" pitchFamily="34" charset="0"/>
              </a:rPr>
              <a:t>RSCO </a:t>
            </a:r>
            <a:r>
              <a:rPr lang="en-US" altLang="en-US" sz="1200" dirty="0">
                <a:solidFill>
                  <a:srgbClr val="000000"/>
                </a:solidFill>
                <a:latin typeface="Calibri" panose="020F0502020204030204" pitchFamily="34" charset="0"/>
              </a:rPr>
              <a:t>Selection (top </a:t>
            </a:r>
            <a:r>
              <a:rPr lang="en-US" altLang="en-US" sz="1200" dirty="0" smtClean="0">
                <a:solidFill>
                  <a:srgbClr val="000000"/>
                </a:solidFill>
                <a:latin typeface="Calibri" panose="020F0502020204030204" pitchFamily="34" charset="0"/>
              </a:rPr>
              <a:t>4%)</a:t>
            </a:r>
          </a:p>
          <a:p>
            <a:pPr>
              <a:spcBef>
                <a:spcPct val="50000"/>
              </a:spcBef>
              <a:buFontTx/>
              <a:buChar char="•"/>
            </a:pPr>
            <a:r>
              <a:rPr lang="en-US" altLang="en-US" sz="1200" dirty="0" smtClean="0">
                <a:solidFill>
                  <a:srgbClr val="000000"/>
                </a:solidFill>
                <a:latin typeface="Calibri" panose="020F0502020204030204" pitchFamily="34" charset="0"/>
              </a:rPr>
              <a:t>Company Grade Panel</a:t>
            </a:r>
            <a:endParaRPr lang="en-US" altLang="en-US" sz="1200" dirty="0">
              <a:solidFill>
                <a:srgbClr val="000000"/>
              </a:solidFill>
              <a:latin typeface="Calibri" panose="020F0502020204030204" pitchFamily="34" charset="0"/>
            </a:endParaRPr>
          </a:p>
          <a:p>
            <a:pPr>
              <a:spcBef>
                <a:spcPct val="50000"/>
              </a:spcBef>
              <a:buFontTx/>
              <a:buChar char="•"/>
            </a:pPr>
            <a:r>
              <a:rPr lang="en-US" altLang="en-US" sz="1200" dirty="0">
                <a:solidFill>
                  <a:srgbClr val="000000"/>
                </a:solidFill>
                <a:latin typeface="Calibri" panose="020F0502020204030204" pitchFamily="34" charset="0"/>
              </a:rPr>
              <a:t>48 RS </a:t>
            </a:r>
            <a:r>
              <a:rPr lang="en-US" altLang="en-US" sz="1200" dirty="0" err="1">
                <a:solidFill>
                  <a:srgbClr val="000000"/>
                </a:solidFill>
                <a:latin typeface="Calibri" panose="020F0502020204030204" pitchFamily="34" charset="0"/>
              </a:rPr>
              <a:t>SgtsMaj</a:t>
            </a:r>
            <a:r>
              <a:rPr lang="en-US" altLang="en-US" sz="1200" dirty="0">
                <a:solidFill>
                  <a:srgbClr val="000000"/>
                </a:solidFill>
                <a:latin typeface="Calibri" panose="020F0502020204030204" pitchFamily="34" charset="0"/>
              </a:rPr>
              <a:t> </a:t>
            </a:r>
          </a:p>
          <a:p>
            <a:pPr>
              <a:spcBef>
                <a:spcPct val="50000"/>
              </a:spcBef>
              <a:buFontTx/>
              <a:buChar char="•"/>
            </a:pPr>
            <a:r>
              <a:rPr lang="en-US" altLang="en-US" sz="1200" dirty="0">
                <a:solidFill>
                  <a:srgbClr val="000000"/>
                </a:solidFill>
                <a:latin typeface="Calibri" panose="020F0502020204030204" pitchFamily="34" charset="0"/>
              </a:rPr>
              <a:t>SDA Screening </a:t>
            </a:r>
            <a:r>
              <a:rPr lang="en-US" altLang="en-US" sz="1200" dirty="0" smtClean="0">
                <a:solidFill>
                  <a:srgbClr val="000000"/>
                </a:solidFill>
                <a:latin typeface="Calibri" panose="020F0502020204030204" pitchFamily="34" charset="0"/>
              </a:rPr>
              <a:t>Process (</a:t>
            </a:r>
            <a:r>
              <a:rPr lang="en-US" altLang="en-US" sz="1200" dirty="0" err="1" smtClean="0">
                <a:solidFill>
                  <a:srgbClr val="000000"/>
                </a:solidFill>
                <a:latin typeface="Calibri" panose="020F0502020204030204" pitchFamily="34" charset="0"/>
              </a:rPr>
              <a:t>RtR</a:t>
            </a:r>
            <a:r>
              <a:rPr lang="en-US" altLang="en-US" sz="1200" dirty="0" smtClean="0">
                <a:solidFill>
                  <a:srgbClr val="000000"/>
                </a:solidFill>
                <a:latin typeface="Calibri" panose="020F0502020204030204" pitchFamily="34" charset="0"/>
              </a:rPr>
              <a:t>)</a:t>
            </a:r>
            <a:endParaRPr lang="en-US" altLang="en-US" sz="1200" dirty="0">
              <a:solidFill>
                <a:srgbClr val="000000"/>
              </a:solidFill>
              <a:latin typeface="Calibri" panose="020F0502020204030204" pitchFamily="34" charset="0"/>
            </a:endParaRPr>
          </a:p>
          <a:p>
            <a:pPr>
              <a:spcBef>
                <a:spcPct val="50000"/>
              </a:spcBef>
              <a:buFontTx/>
              <a:buChar char="•"/>
            </a:pPr>
            <a:r>
              <a:rPr lang="en-US" altLang="en-US" sz="1200" dirty="0">
                <a:solidFill>
                  <a:srgbClr val="000000"/>
                </a:solidFill>
                <a:latin typeface="Calibri" panose="020F0502020204030204" pitchFamily="34" charset="0"/>
              </a:rPr>
              <a:t>8412 Career </a:t>
            </a:r>
            <a:r>
              <a:rPr lang="en-US" altLang="en-US" sz="1200" dirty="0" smtClean="0">
                <a:solidFill>
                  <a:srgbClr val="000000"/>
                </a:solidFill>
                <a:latin typeface="Calibri" panose="020F0502020204030204" pitchFamily="34" charset="0"/>
              </a:rPr>
              <a:t>Recruiters</a:t>
            </a:r>
          </a:p>
          <a:p>
            <a:pPr>
              <a:spcBef>
                <a:spcPct val="50000"/>
              </a:spcBef>
              <a:buFontTx/>
              <a:buChar char="•"/>
            </a:pPr>
            <a:r>
              <a:rPr lang="en-US" altLang="en-US" sz="1200" dirty="0" smtClean="0">
                <a:solidFill>
                  <a:srgbClr val="000000"/>
                </a:solidFill>
                <a:latin typeface="Calibri" panose="020F0502020204030204" pitchFamily="34" charset="0"/>
              </a:rPr>
              <a:t>PSR Selection + 8421 Staffing</a:t>
            </a:r>
          </a:p>
          <a:p>
            <a:pPr>
              <a:spcBef>
                <a:spcPct val="50000"/>
              </a:spcBef>
              <a:buFontTx/>
              <a:buChar char="•"/>
            </a:pPr>
            <a:r>
              <a:rPr lang="en-US" altLang="en-US" sz="1200" dirty="0" smtClean="0">
                <a:solidFill>
                  <a:srgbClr val="000000"/>
                </a:solidFill>
                <a:latin typeface="Calibri" panose="020F0502020204030204" pitchFamily="34" charset="0"/>
              </a:rPr>
              <a:t>35% Ground G.O.’s w/ Recruiting Experience</a:t>
            </a:r>
            <a:endParaRPr lang="en-US" altLang="en-US" sz="1200" dirty="0">
              <a:solidFill>
                <a:srgbClr val="000000"/>
              </a:solidFill>
              <a:latin typeface="Calibri" panose="020F0502020204030204" pitchFamily="34" charset="0"/>
            </a:endParaRPr>
          </a:p>
        </p:txBody>
      </p:sp>
      <p:sp>
        <p:nvSpPr>
          <p:cNvPr id="89094" name="Up Arrow Callout 8"/>
          <p:cNvSpPr>
            <a:spLocks noChangeArrowheads="1"/>
          </p:cNvSpPr>
          <p:nvPr/>
        </p:nvSpPr>
        <p:spPr bwMode="auto">
          <a:xfrm>
            <a:off x="2400300" y="3197225"/>
            <a:ext cx="2057400" cy="3136900"/>
          </a:xfrm>
          <a:prstGeom prst="upArrowCallout">
            <a:avLst>
              <a:gd name="adj1" fmla="val 14176"/>
              <a:gd name="adj2" fmla="val 14468"/>
              <a:gd name="adj3" fmla="val 23950"/>
              <a:gd name="adj4" fmla="val 70032"/>
            </a:avLst>
          </a:prstGeom>
          <a:solidFill>
            <a:schemeClr val="bg1"/>
          </a:solidFill>
          <a:ln w="28575" algn="ctr">
            <a:solidFill>
              <a:srgbClr val="92D050"/>
            </a:solidFill>
            <a:round/>
            <a:headEnd/>
            <a:tailEnd/>
          </a:ln>
          <a:effectLst>
            <a:outerShdw dist="35921" dir="2700000" algn="ctr" rotWithShape="0">
              <a:schemeClr val="tx1"/>
            </a:outerShdw>
          </a:effectLst>
        </p:spPr>
        <p:txBody>
          <a:bodyPr>
            <a:spAutoFit/>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a:spcBef>
                <a:spcPct val="50000"/>
              </a:spcBef>
              <a:buFontTx/>
              <a:buChar char="•"/>
            </a:pPr>
            <a:r>
              <a:rPr lang="en-US" altLang="en-US" sz="1200" dirty="0">
                <a:solidFill>
                  <a:srgbClr val="000000"/>
                </a:solidFill>
                <a:latin typeface="Calibri" panose="020F0502020204030204" pitchFamily="34" charset="0"/>
              </a:rPr>
              <a:t>Doctrine</a:t>
            </a:r>
          </a:p>
          <a:p>
            <a:pPr>
              <a:spcBef>
                <a:spcPct val="50000"/>
              </a:spcBef>
              <a:buFontTx/>
              <a:buChar char="•"/>
            </a:pPr>
            <a:r>
              <a:rPr lang="en-US" altLang="en-US" sz="1200" dirty="0">
                <a:solidFill>
                  <a:srgbClr val="000000"/>
                </a:solidFill>
                <a:latin typeface="Calibri" panose="020F0502020204030204" pitchFamily="34" charset="0"/>
              </a:rPr>
              <a:t>Policy</a:t>
            </a:r>
          </a:p>
          <a:p>
            <a:pPr>
              <a:spcBef>
                <a:spcPct val="50000"/>
              </a:spcBef>
              <a:buFontTx/>
              <a:buChar char="•"/>
            </a:pPr>
            <a:r>
              <a:rPr lang="en-US" altLang="en-US" sz="1200" dirty="0">
                <a:solidFill>
                  <a:srgbClr val="000000"/>
                </a:solidFill>
                <a:latin typeface="Calibri" panose="020F0502020204030204" pitchFamily="34" charset="0"/>
              </a:rPr>
              <a:t>Components</a:t>
            </a:r>
          </a:p>
          <a:p>
            <a:pPr>
              <a:spcBef>
                <a:spcPct val="50000"/>
              </a:spcBef>
              <a:buFontTx/>
              <a:buChar char="•"/>
            </a:pPr>
            <a:r>
              <a:rPr lang="en-US" altLang="en-US" sz="1200" dirty="0">
                <a:latin typeface="Calibri" panose="020F0502020204030204" pitchFamily="34" charset="0"/>
              </a:rPr>
              <a:t>Programs (HS/CC)</a:t>
            </a:r>
          </a:p>
          <a:p>
            <a:pPr>
              <a:spcBef>
                <a:spcPct val="50000"/>
              </a:spcBef>
              <a:buFontTx/>
              <a:buChar char="•"/>
            </a:pPr>
            <a:r>
              <a:rPr lang="en-US" altLang="en-US" sz="1200" dirty="0">
                <a:solidFill>
                  <a:srgbClr val="000000"/>
                </a:solidFill>
                <a:latin typeface="Calibri" panose="020F0502020204030204" pitchFamily="34" charset="0"/>
              </a:rPr>
              <a:t>Formal School</a:t>
            </a:r>
          </a:p>
          <a:p>
            <a:pPr>
              <a:spcBef>
                <a:spcPct val="50000"/>
              </a:spcBef>
              <a:buFontTx/>
              <a:buChar char="•"/>
            </a:pPr>
            <a:r>
              <a:rPr lang="en-US" altLang="en-US" sz="1200" dirty="0">
                <a:solidFill>
                  <a:srgbClr val="000000"/>
                </a:solidFill>
                <a:latin typeface="Calibri" panose="020F0502020204030204" pitchFamily="34" charset="0"/>
              </a:rPr>
              <a:t>Monthly Proficiency </a:t>
            </a:r>
            <a:r>
              <a:rPr lang="en-US" altLang="en-US" sz="1200" dirty="0" smtClean="0">
                <a:solidFill>
                  <a:srgbClr val="000000"/>
                </a:solidFill>
                <a:latin typeface="Calibri" panose="020F0502020204030204" pitchFamily="34" charset="0"/>
              </a:rPr>
              <a:t>                      Training</a:t>
            </a:r>
            <a:endParaRPr lang="en-US" altLang="en-US" sz="1200" dirty="0">
              <a:solidFill>
                <a:srgbClr val="000000"/>
              </a:solidFill>
              <a:latin typeface="Calibri" panose="020F0502020204030204" pitchFamily="34" charset="0"/>
            </a:endParaRPr>
          </a:p>
          <a:p>
            <a:pPr>
              <a:spcBef>
                <a:spcPct val="50000"/>
              </a:spcBef>
              <a:buFontTx/>
              <a:buChar char="•"/>
            </a:pPr>
            <a:r>
              <a:rPr lang="en-US" altLang="en-US" sz="1200" dirty="0">
                <a:solidFill>
                  <a:srgbClr val="000000"/>
                </a:solidFill>
                <a:latin typeface="Calibri" panose="020F0502020204030204" pitchFamily="34" charset="0"/>
              </a:rPr>
              <a:t>Accountability</a:t>
            </a:r>
          </a:p>
        </p:txBody>
      </p:sp>
      <p:sp>
        <p:nvSpPr>
          <p:cNvPr id="89095" name="Up Arrow Callout 9"/>
          <p:cNvSpPr>
            <a:spLocks noChangeArrowheads="1"/>
          </p:cNvSpPr>
          <p:nvPr/>
        </p:nvSpPr>
        <p:spPr bwMode="auto">
          <a:xfrm>
            <a:off x="4648200" y="3240088"/>
            <a:ext cx="1981200" cy="3094037"/>
          </a:xfrm>
          <a:prstGeom prst="upArrowCallout">
            <a:avLst>
              <a:gd name="adj1" fmla="val 14176"/>
              <a:gd name="adj2" fmla="val 14468"/>
              <a:gd name="adj3" fmla="val 23946"/>
              <a:gd name="adj4" fmla="val 71398"/>
            </a:avLst>
          </a:prstGeom>
          <a:solidFill>
            <a:schemeClr val="bg1"/>
          </a:solidFill>
          <a:ln w="28575" algn="ctr">
            <a:solidFill>
              <a:srgbClr val="92D050"/>
            </a:solidFill>
            <a:round/>
            <a:headEnd/>
            <a:tailEnd/>
          </a:ln>
          <a:effectLst>
            <a:outerShdw dist="35921" dir="2700000" algn="ctr" rotWithShape="0">
              <a:schemeClr val="tx1"/>
            </a:outerShdw>
          </a:effectLst>
        </p:spPr>
        <p:txBody>
          <a:bodyPr>
            <a:spAutoFit/>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a:spcBef>
                <a:spcPct val="50000"/>
              </a:spcBef>
              <a:buFontTx/>
              <a:buChar char="•"/>
            </a:pPr>
            <a:r>
              <a:rPr lang="en-US" altLang="en-US" sz="1200" dirty="0">
                <a:latin typeface="Calibri" panose="020F0502020204030204" pitchFamily="34" charset="0"/>
              </a:rPr>
              <a:t>Awareness/Media</a:t>
            </a:r>
          </a:p>
          <a:p>
            <a:pPr>
              <a:spcBef>
                <a:spcPct val="50000"/>
              </a:spcBef>
              <a:buFontTx/>
              <a:buChar char="•"/>
            </a:pPr>
            <a:r>
              <a:rPr lang="en-US" altLang="en-US" sz="1200" dirty="0">
                <a:latin typeface="Calibri" panose="020F0502020204030204" pitchFamily="34" charset="0"/>
              </a:rPr>
              <a:t>Lead Generation </a:t>
            </a:r>
          </a:p>
          <a:p>
            <a:pPr>
              <a:spcBef>
                <a:spcPct val="50000"/>
              </a:spcBef>
              <a:buFontTx/>
              <a:buChar char="•"/>
            </a:pPr>
            <a:r>
              <a:rPr lang="en-US" altLang="en-US" sz="1200" dirty="0">
                <a:latin typeface="Calibri" panose="020F0502020204030204" pitchFamily="34" charset="0"/>
              </a:rPr>
              <a:t>Recruiter Sales Support</a:t>
            </a:r>
          </a:p>
          <a:p>
            <a:pPr>
              <a:spcBef>
                <a:spcPct val="50000"/>
              </a:spcBef>
              <a:buFontTx/>
              <a:buChar char="•"/>
            </a:pPr>
            <a:r>
              <a:rPr lang="en-US" altLang="en-US" sz="1200" dirty="0">
                <a:latin typeface="Calibri" panose="020F0502020204030204" pitchFamily="34" charset="0"/>
              </a:rPr>
              <a:t>Canvassing Events</a:t>
            </a:r>
          </a:p>
          <a:p>
            <a:pPr>
              <a:spcBef>
                <a:spcPct val="50000"/>
              </a:spcBef>
              <a:buFontTx/>
              <a:buChar char="•"/>
            </a:pPr>
            <a:r>
              <a:rPr lang="en-US" altLang="en-US" sz="1200" dirty="0">
                <a:solidFill>
                  <a:srgbClr val="000000"/>
                </a:solidFill>
                <a:latin typeface="Calibri" panose="020F0502020204030204" pitchFamily="34" charset="0"/>
              </a:rPr>
              <a:t>Vehicles</a:t>
            </a:r>
          </a:p>
          <a:p>
            <a:pPr>
              <a:spcBef>
                <a:spcPct val="50000"/>
              </a:spcBef>
              <a:buFontTx/>
              <a:buChar char="•"/>
            </a:pPr>
            <a:r>
              <a:rPr lang="en-US" altLang="en-US" sz="1200" dirty="0">
                <a:solidFill>
                  <a:srgbClr val="000000"/>
                </a:solidFill>
                <a:latin typeface="Calibri" panose="020F0502020204030204" pitchFamily="34" charset="0"/>
              </a:rPr>
              <a:t>Cell Phones</a:t>
            </a:r>
          </a:p>
          <a:p>
            <a:pPr>
              <a:spcBef>
                <a:spcPct val="50000"/>
              </a:spcBef>
              <a:buFontTx/>
              <a:buChar char="•"/>
            </a:pPr>
            <a:r>
              <a:rPr lang="en-US" altLang="en-US" sz="1200" dirty="0">
                <a:solidFill>
                  <a:srgbClr val="000000"/>
                </a:solidFill>
                <a:latin typeface="Calibri" panose="020F0502020204030204" pitchFamily="34" charset="0"/>
              </a:rPr>
              <a:t>Civilian Labor</a:t>
            </a:r>
          </a:p>
          <a:p>
            <a:pPr>
              <a:spcBef>
                <a:spcPct val="50000"/>
              </a:spcBef>
              <a:buFontTx/>
              <a:buChar char="•"/>
            </a:pPr>
            <a:r>
              <a:rPr lang="en-US" altLang="en-US" sz="1200" dirty="0">
                <a:solidFill>
                  <a:srgbClr val="000000"/>
                </a:solidFill>
                <a:latin typeface="Calibri" panose="020F0502020204030204" pitchFamily="34" charset="0"/>
              </a:rPr>
              <a:t>TAD/Travel</a:t>
            </a:r>
          </a:p>
        </p:txBody>
      </p:sp>
      <p:sp>
        <p:nvSpPr>
          <p:cNvPr id="89096" name="Up Arrow Callout 10"/>
          <p:cNvSpPr>
            <a:spLocks noChangeArrowheads="1"/>
          </p:cNvSpPr>
          <p:nvPr/>
        </p:nvSpPr>
        <p:spPr bwMode="auto">
          <a:xfrm>
            <a:off x="6877050" y="3263900"/>
            <a:ext cx="2209800" cy="3178969"/>
          </a:xfrm>
          <a:prstGeom prst="upArrowCallout">
            <a:avLst>
              <a:gd name="adj1" fmla="val 14176"/>
              <a:gd name="adj2" fmla="val 14468"/>
              <a:gd name="adj3" fmla="val 23952"/>
              <a:gd name="adj4" fmla="val 71944"/>
            </a:avLst>
          </a:prstGeom>
          <a:solidFill>
            <a:schemeClr val="bg1"/>
          </a:solidFill>
          <a:ln w="28575" algn="ctr">
            <a:solidFill>
              <a:srgbClr val="92D050"/>
            </a:solidFill>
            <a:round/>
            <a:headEnd/>
            <a:tailEnd/>
          </a:ln>
          <a:effectLst>
            <a:outerShdw dist="35921" dir="2700000" algn="ctr" rotWithShape="0">
              <a:schemeClr val="tx1"/>
            </a:outerShdw>
          </a:effectLst>
        </p:spPr>
        <p:txBody>
          <a:bodyPr>
            <a:spAutoFit/>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a:spcBef>
                <a:spcPct val="50000"/>
              </a:spcBef>
              <a:buFontTx/>
              <a:buChar char="•"/>
            </a:pPr>
            <a:r>
              <a:rPr lang="en-US" altLang="en-US" sz="1200" dirty="0" smtClean="0">
                <a:solidFill>
                  <a:srgbClr val="000000"/>
                </a:solidFill>
                <a:latin typeface="Calibri" panose="020F0502020204030204" pitchFamily="34" charset="0"/>
              </a:rPr>
              <a:t>99.5% </a:t>
            </a:r>
            <a:r>
              <a:rPr lang="en-US" altLang="en-US" sz="1200" dirty="0">
                <a:solidFill>
                  <a:srgbClr val="000000"/>
                </a:solidFill>
                <a:latin typeface="Calibri" panose="020F0502020204030204" pitchFamily="34" charset="0"/>
              </a:rPr>
              <a:t>HS grads</a:t>
            </a:r>
          </a:p>
          <a:p>
            <a:pPr>
              <a:spcBef>
                <a:spcPct val="50000"/>
              </a:spcBef>
              <a:buFontTx/>
              <a:buChar char="•"/>
            </a:pPr>
            <a:r>
              <a:rPr lang="en-US" altLang="en-US" sz="1200" dirty="0" smtClean="0">
                <a:solidFill>
                  <a:srgbClr val="000000"/>
                </a:solidFill>
                <a:latin typeface="Calibri" panose="020F0502020204030204" pitchFamily="34" charset="0"/>
              </a:rPr>
              <a:t>70% </a:t>
            </a:r>
            <a:r>
              <a:rPr lang="en-US" altLang="en-US" sz="1200" dirty="0">
                <a:solidFill>
                  <a:srgbClr val="000000"/>
                </a:solidFill>
                <a:latin typeface="Calibri" panose="020F0502020204030204" pitchFamily="34" charset="0"/>
              </a:rPr>
              <a:t>I-III A </a:t>
            </a:r>
          </a:p>
          <a:p>
            <a:pPr>
              <a:spcBef>
                <a:spcPct val="50000"/>
              </a:spcBef>
              <a:buFontTx/>
              <a:buChar char="•"/>
            </a:pPr>
            <a:r>
              <a:rPr lang="en-US" altLang="en-US" sz="1200" dirty="0">
                <a:solidFill>
                  <a:srgbClr val="000000"/>
                </a:solidFill>
                <a:latin typeface="Calibri" panose="020F0502020204030204" pitchFamily="34" charset="0"/>
              </a:rPr>
              <a:t>0% Cat IV</a:t>
            </a:r>
          </a:p>
          <a:p>
            <a:pPr>
              <a:spcBef>
                <a:spcPct val="50000"/>
              </a:spcBef>
              <a:buFontTx/>
              <a:buChar char="•"/>
            </a:pPr>
            <a:r>
              <a:rPr lang="en-US" altLang="en-US" sz="1200" dirty="0" smtClean="0">
                <a:solidFill>
                  <a:srgbClr val="000000"/>
                </a:solidFill>
                <a:latin typeface="Calibri" panose="020F0502020204030204" pitchFamily="34" charset="0"/>
              </a:rPr>
              <a:t>MCRD /NEAS Attrition</a:t>
            </a:r>
            <a:endParaRPr lang="en-US" altLang="en-US" sz="1200" dirty="0">
              <a:solidFill>
                <a:srgbClr val="000000"/>
              </a:solidFill>
              <a:latin typeface="Calibri" panose="020F0502020204030204" pitchFamily="34" charset="0"/>
            </a:endParaRPr>
          </a:p>
          <a:p>
            <a:pPr>
              <a:spcBef>
                <a:spcPct val="50000"/>
              </a:spcBef>
              <a:buFontTx/>
              <a:buChar char="•"/>
            </a:pPr>
            <a:r>
              <a:rPr lang="en-US" altLang="en-US" sz="1200" dirty="0" smtClean="0">
                <a:solidFill>
                  <a:srgbClr val="000000"/>
                </a:solidFill>
                <a:latin typeface="Calibri" panose="020F0502020204030204" pitchFamily="34" charset="0"/>
              </a:rPr>
              <a:t>Officer </a:t>
            </a:r>
            <a:r>
              <a:rPr lang="en-US" altLang="en-US" sz="1200" dirty="0">
                <a:solidFill>
                  <a:srgbClr val="000000"/>
                </a:solidFill>
                <a:latin typeface="Calibri" panose="020F0502020204030204" pitchFamily="34" charset="0"/>
              </a:rPr>
              <a:t>Quality</a:t>
            </a:r>
          </a:p>
          <a:p>
            <a:pPr>
              <a:spcBef>
                <a:spcPct val="50000"/>
              </a:spcBef>
              <a:buFontTx/>
              <a:buChar char="•"/>
            </a:pPr>
            <a:r>
              <a:rPr lang="en-US" altLang="en-US" sz="1200" dirty="0">
                <a:solidFill>
                  <a:srgbClr val="000000"/>
                </a:solidFill>
                <a:latin typeface="Calibri" panose="020F0502020204030204" pitchFamily="34" charset="0"/>
              </a:rPr>
              <a:t>Diversity </a:t>
            </a:r>
            <a:r>
              <a:rPr lang="en-US" altLang="en-US" sz="1200" dirty="0" smtClean="0">
                <a:solidFill>
                  <a:srgbClr val="000000"/>
                </a:solidFill>
                <a:latin typeface="Calibri" panose="020F0502020204030204" pitchFamily="34" charset="0"/>
              </a:rPr>
              <a:t>Gains (34% Officer, 43% Enlisted)</a:t>
            </a:r>
            <a:endParaRPr lang="en-US" altLang="en-US" sz="1200" dirty="0">
              <a:solidFill>
                <a:srgbClr val="000000"/>
              </a:solidFill>
              <a:latin typeface="Calibri" panose="020F0502020204030204" pitchFamily="34" charset="0"/>
            </a:endParaRPr>
          </a:p>
          <a:p>
            <a:pPr>
              <a:spcBef>
                <a:spcPct val="50000"/>
              </a:spcBef>
              <a:buFontTx/>
              <a:buChar char="•"/>
            </a:pPr>
            <a:r>
              <a:rPr lang="en-US" altLang="en-US" sz="1200" dirty="0" smtClean="0">
                <a:solidFill>
                  <a:srgbClr val="000000"/>
                </a:solidFill>
                <a:latin typeface="Calibri" panose="020F0502020204030204" pitchFamily="34" charset="0"/>
              </a:rPr>
              <a:t>Female Increases (AC: 13% Officer, 10% Enlisted - COVID)</a:t>
            </a:r>
            <a:endParaRPr lang="en-US" altLang="en-US" sz="1200" dirty="0">
              <a:solidFill>
                <a:srgbClr val="000000"/>
              </a:solidFill>
              <a:latin typeface="Calibri" panose="020F0502020204030204" pitchFamily="34" charset="0"/>
            </a:endParaRPr>
          </a:p>
        </p:txBody>
      </p:sp>
      <p:sp>
        <p:nvSpPr>
          <p:cNvPr id="89099" name="Slide Number Placeholder 1"/>
          <p:cNvSpPr txBox="1">
            <a:spLocks/>
          </p:cNvSpPr>
          <p:nvPr/>
        </p:nvSpPr>
        <p:spPr bwMode="auto">
          <a:xfrm>
            <a:off x="70104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Arial" panose="020B0604020202020204" pitchFamily="34" charset="0"/>
              </a:defRPr>
            </a:lvl1pPr>
            <a:lvl2pPr marL="742950" indent="-285750">
              <a:defRPr sz="4000" b="1">
                <a:solidFill>
                  <a:schemeClr val="tx1"/>
                </a:solidFill>
                <a:latin typeface="Arial" panose="020B0604020202020204" pitchFamily="34" charset="0"/>
              </a:defRPr>
            </a:lvl2pPr>
            <a:lvl3pPr marL="1143000" indent="-228600">
              <a:defRPr sz="4000" b="1">
                <a:solidFill>
                  <a:schemeClr val="tx1"/>
                </a:solidFill>
                <a:latin typeface="Arial" panose="020B0604020202020204" pitchFamily="34" charset="0"/>
              </a:defRPr>
            </a:lvl3pPr>
            <a:lvl4pPr marL="1600200" indent="-228600">
              <a:defRPr sz="4000" b="1">
                <a:solidFill>
                  <a:schemeClr val="tx1"/>
                </a:solidFill>
                <a:latin typeface="Arial" panose="020B0604020202020204" pitchFamily="34" charset="0"/>
              </a:defRPr>
            </a:lvl4pPr>
            <a:lvl5pPr marL="2057400" indent="-228600">
              <a:defRPr sz="4000" b="1">
                <a:solidFill>
                  <a:schemeClr val="tx1"/>
                </a:solidFill>
                <a:latin typeface="Arial" panose="020B0604020202020204" pitchFamily="34" charset="0"/>
              </a:defRPr>
            </a:lvl5pPr>
            <a:lvl6pPr marL="2514600" indent="-228600" eaLnBrk="0" fontAlgn="base" hangingPunct="0">
              <a:spcBef>
                <a:spcPct val="0"/>
              </a:spcBef>
              <a:spcAft>
                <a:spcPct val="0"/>
              </a:spcAft>
              <a:defRPr sz="4000" b="1">
                <a:solidFill>
                  <a:schemeClr val="tx1"/>
                </a:solidFill>
                <a:latin typeface="Arial" panose="020B0604020202020204" pitchFamily="34" charset="0"/>
              </a:defRPr>
            </a:lvl6pPr>
            <a:lvl7pPr marL="2971800" indent="-228600" eaLnBrk="0" fontAlgn="base" hangingPunct="0">
              <a:spcBef>
                <a:spcPct val="0"/>
              </a:spcBef>
              <a:spcAft>
                <a:spcPct val="0"/>
              </a:spcAft>
              <a:defRPr sz="4000" b="1">
                <a:solidFill>
                  <a:schemeClr val="tx1"/>
                </a:solidFill>
                <a:latin typeface="Arial" panose="020B0604020202020204" pitchFamily="34" charset="0"/>
              </a:defRPr>
            </a:lvl7pPr>
            <a:lvl8pPr marL="3429000" indent="-228600" eaLnBrk="0" fontAlgn="base" hangingPunct="0">
              <a:spcBef>
                <a:spcPct val="0"/>
              </a:spcBef>
              <a:spcAft>
                <a:spcPct val="0"/>
              </a:spcAft>
              <a:defRPr sz="4000" b="1">
                <a:solidFill>
                  <a:schemeClr val="tx1"/>
                </a:solidFill>
                <a:latin typeface="Arial" panose="020B0604020202020204" pitchFamily="34" charset="0"/>
              </a:defRPr>
            </a:lvl8pPr>
            <a:lvl9pPr marL="3886200" indent="-228600" eaLnBrk="0" fontAlgn="base" hangingPunct="0">
              <a:spcBef>
                <a:spcPct val="0"/>
              </a:spcBef>
              <a:spcAft>
                <a:spcPct val="0"/>
              </a:spcAft>
              <a:defRPr sz="4000" b="1">
                <a:solidFill>
                  <a:schemeClr val="tx1"/>
                </a:solidFill>
                <a:latin typeface="Arial" panose="020B0604020202020204" pitchFamily="34" charset="0"/>
              </a:defRPr>
            </a:lvl9pPr>
          </a:lstStyle>
          <a:p>
            <a:pPr algn="r" eaLnBrk="1" hangingPunct="1"/>
            <a:endParaRPr lang="en-US" altLang="en-US" sz="1400" b="0" dirty="0">
              <a:solidFill>
                <a:srgbClr val="000000"/>
              </a:solidFill>
              <a:latin typeface="Calibri" panose="020F0502020204030204" pitchFamily="34" charset="0"/>
              <a:cs typeface="Times New Roman" panose="02020603050405020304" pitchFamily="18" charset="0"/>
            </a:endParaRPr>
          </a:p>
        </p:txBody>
      </p:sp>
      <p:sp>
        <p:nvSpPr>
          <p:cNvPr id="4" name="TextBox 3"/>
          <p:cNvSpPr txBox="1"/>
          <p:nvPr/>
        </p:nvSpPr>
        <p:spPr>
          <a:xfrm>
            <a:off x="2591403" y="6458340"/>
            <a:ext cx="3884994" cy="307777"/>
          </a:xfrm>
          <a:prstGeom prst="rect">
            <a:avLst/>
          </a:prstGeom>
          <a:solidFill>
            <a:schemeClr val="accent6"/>
          </a:solidFill>
        </p:spPr>
        <p:txBody>
          <a:bodyPr wrap="square" rtlCol="0">
            <a:spAutoFit/>
          </a:bodyPr>
          <a:lstStyle/>
          <a:p>
            <a:r>
              <a:rPr lang="en-US" sz="1400" b="1" dirty="0" smtClean="0"/>
              <a:t>      Low Attrition, High Quality, Diverse Force</a:t>
            </a:r>
            <a:endParaRPr lang="en-US" sz="1400" b="1" dirty="0"/>
          </a:p>
        </p:txBody>
      </p:sp>
      <p:sp>
        <p:nvSpPr>
          <p:cNvPr id="3" name="Slide Number Placeholder 2"/>
          <p:cNvSpPr>
            <a:spLocks noGrp="1"/>
          </p:cNvSpPr>
          <p:nvPr>
            <p:ph type="sldNum" sz="quarter" idx="12"/>
          </p:nvPr>
        </p:nvSpPr>
        <p:spPr/>
        <p:txBody>
          <a:bodyPr/>
          <a:lstStyle/>
          <a:p>
            <a:fld id="{F6D1F3F4-9E50-4BD6-9446-E56656E66E8A}" type="slidenum">
              <a:rPr lang="en-US" smtClean="0"/>
              <a:t>9</a:t>
            </a:fld>
            <a:endParaRPr lang="en-US"/>
          </a:p>
        </p:txBody>
      </p:sp>
    </p:spTree>
    <p:extLst>
      <p:ext uri="{BB962C8B-B14F-4D97-AF65-F5344CB8AC3E}">
        <p14:creationId xmlns:p14="http://schemas.microsoft.com/office/powerpoint/2010/main" val="403283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93DEA77226531459AEF32574D86EA41" ma:contentTypeVersion="5" ma:contentTypeDescription="Create a new document." ma:contentTypeScope="" ma:versionID="ab84559cf49c29f0cc75d195331b7a26">
  <xsd:schema xmlns:xsd="http://www.w3.org/2001/XMLSchema" xmlns:xs="http://www.w3.org/2001/XMLSchema" xmlns:p="http://schemas.microsoft.com/office/2006/metadata/properties" xmlns:ns2="c39b66f9-be84-49e8-a57a-61ba53796f4e" targetNamespace="http://schemas.microsoft.com/office/2006/metadata/properties" ma:root="true" ma:fieldsID="0734f5a73c212c473442f0bfbe960350" ns2:_="">
    <xsd:import namespace="c39b66f9-be84-49e8-a57a-61ba53796f4e"/>
    <xsd:element name="properties">
      <xsd:complexType>
        <xsd:sequence>
          <xsd:element name="documentManagement">
            <xsd:complexType>
              <xsd:all>
                <xsd:element ref="ns2:_dlc_DocIdUrl" minOccurs="0"/>
                <xsd:element ref="ns2:_dlc_DocIdPersistId" minOccurs="0"/>
                <xsd:element ref="ns2:_dlc_DocId" minOccurs="0"/>
                <xsd:element ref="ns2:AxSourceListID" minOccurs="0"/>
                <xsd:element ref="ns2:AxSourc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b66f9-be84-49e8-a57a-61ba53796f4e" elementFormDefault="qualified">
    <xsd:import namespace="http://schemas.microsoft.com/office/2006/documentManagement/types"/>
    <xsd:import namespace="http://schemas.microsoft.com/office/infopath/2007/PartnerControls"/>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AxSourceListID" ma:index="11" nillable="true" ma:displayName="AxSourceListID" ma:hidden="true" ma:internalName="AxSourceListID">
      <xsd:simpleType>
        <xsd:restriction base="dms:Unknown"/>
      </xsd:simpleType>
    </xsd:element>
    <xsd:element name="AxSourceItemID" ma:index="12" nillable="true" ma:displayName="AxSourceItemID" ma:hidden="true" ma:internalName="AxSourceItem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AxSourceListID xmlns="c39b66f9-be84-49e8-a57a-61ba53796f4e">c72c75c0-d90e-4c47-984b-1acc63fec197</AxSourceListID>
    <AxSourceItemID xmlns="c39b66f9-be84-49e8-a57a-61ba53796f4e">40</AxSourceItemID>
    <_dlc_DocId xmlns="c39b66f9-be84-49e8-a57a-61ba53796f4e">UCRPWQZ3NNKH-285-62</_dlc_DocId>
    <_dlc_DocIdUrl xmlns="c39b66f9-be84-49e8-a57a-61ba53796f4e">
      <Url>https://portal.marines.usmc.mil/HQCMD/_layouts/DocIdRedir.aspx?ID=UCRPWQZ3NNKH-285-62</Url>
      <Description>UCRPWQZ3NNKH-285-62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FEC70-A150-429B-A745-3395822E7CEB}">
  <ds:schemaRefs>
    <ds:schemaRef ds:uri="http://schemas.microsoft.com/sharepoint/events"/>
  </ds:schemaRefs>
</ds:datastoreItem>
</file>

<file path=customXml/itemProps2.xml><?xml version="1.0" encoding="utf-8"?>
<ds:datastoreItem xmlns:ds="http://schemas.openxmlformats.org/officeDocument/2006/customXml" ds:itemID="{079C8042-C970-46BB-A23A-B2DADEA34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b66f9-be84-49e8-a57a-61ba5379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4824A8-D1D1-4156-9163-AFD41BD440D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9b66f9-be84-49e8-a57a-61ba53796f4e"/>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145FCBA4-93CE-4DE7-93DE-99E76BB5C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4986</TotalTime>
  <Words>2632</Words>
  <Application>Microsoft Office PowerPoint</Application>
  <PresentationFormat>On-screen Show (4:3)</PresentationFormat>
  <Paragraphs>294</Paragraphs>
  <Slides>13</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vt:lpstr>
      <vt:lpstr>Baskerville Old Face</vt:lpstr>
      <vt:lpstr>Calibri</vt:lpstr>
      <vt:lpstr>Calibri Light</vt:lpstr>
      <vt:lpstr>Cambria</vt:lpstr>
      <vt:lpstr>Franklin Gothic Demi</vt:lpstr>
      <vt:lpstr>Times New Roman</vt:lpstr>
      <vt:lpstr>2_Custom Design</vt:lpstr>
      <vt:lpstr>Custom Design</vt:lpstr>
      <vt:lpstr>1_Custom Design</vt:lpstr>
      <vt:lpstr>3_Custom Design</vt:lpstr>
      <vt:lpstr>4_Custom Design</vt:lpstr>
      <vt:lpstr>PowerPoint Presentation</vt:lpstr>
      <vt:lpstr>AGENDA</vt:lpstr>
      <vt:lpstr> SENIOR LEADERS’ PERSPECTIVE</vt:lpstr>
      <vt:lpstr>MISSION STATEMENT</vt:lpstr>
      <vt:lpstr>PowerPoint Presentation</vt:lpstr>
      <vt:lpstr>PowerPoint Presentation</vt:lpstr>
      <vt:lpstr>PowerPoint Presentation</vt:lpstr>
      <vt:lpstr>Recruiting Process</vt:lpstr>
      <vt:lpstr>USMC Formula for Success </vt:lpstr>
      <vt:lpstr>PowerPoint Presentation</vt:lpstr>
      <vt:lpstr>Accession Talent The Raw Material of the Future 21st Century Warfighter</vt:lpstr>
      <vt:lpstr>MCRC Modernization </vt:lpstr>
      <vt:lpstr>PowerPoint Presentation</vt:lpstr>
    </vt:vector>
  </TitlesOfParts>
  <Company>Marine Corps Recruiting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Jan 13</dc:title>
  <dc:creator>Tiffany.Niles</dc:creator>
  <dc:description>Public Affairs</dc:description>
  <cp:lastModifiedBy>Bohm BGen Jason Q</cp:lastModifiedBy>
  <cp:revision>348</cp:revision>
  <cp:lastPrinted>2021-06-01T17:16:18Z</cp:lastPrinted>
  <dcterms:created xsi:type="dcterms:W3CDTF">2013-01-10T15:17:49Z</dcterms:created>
  <dcterms:modified xsi:type="dcterms:W3CDTF">2021-06-01T17:17:11Z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25 Jan 13</vt:lpwstr>
  </property>
  <property fmtid="{D5CDD505-2E9C-101B-9397-08002B2CF9AE}" pid="3" name="SlideDescription">
    <vt:lpwstr>Public Affairs</vt:lpwstr>
  </property>
  <property fmtid="{D5CDD505-2E9C-101B-9397-08002B2CF9AE}" pid="4" name="ContentTypeId">
    <vt:lpwstr>0x010100793DEA77226531459AEF32574D86EA41</vt:lpwstr>
  </property>
  <property fmtid="{D5CDD505-2E9C-101B-9397-08002B2CF9AE}" pid="5" name="_dlc_DocIdItemGuid">
    <vt:lpwstr>a5cbfc3e-438b-4c46-abb7-e859d0eaad9d</vt:lpwstr>
  </property>
</Properties>
</file>